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60" r:id="rId1"/>
    <p:sldMasterId id="2147483702" r:id="rId2"/>
  </p:sldMasterIdLst>
  <p:notesMasterIdLst>
    <p:notesMasterId r:id="rId51"/>
  </p:notesMasterIdLst>
  <p:sldIdLst>
    <p:sldId id="692" r:id="rId3"/>
    <p:sldId id="734" r:id="rId4"/>
    <p:sldId id="258" r:id="rId5"/>
    <p:sldId id="407" r:id="rId6"/>
    <p:sldId id="693" r:id="rId7"/>
    <p:sldId id="698" r:id="rId8"/>
    <p:sldId id="694" r:id="rId9"/>
    <p:sldId id="671" r:id="rId10"/>
    <p:sldId id="383" r:id="rId11"/>
    <p:sldId id="695" r:id="rId12"/>
    <p:sldId id="696" r:id="rId13"/>
    <p:sldId id="699" r:id="rId14"/>
    <p:sldId id="697" r:id="rId15"/>
    <p:sldId id="700" r:id="rId16"/>
    <p:sldId id="701" r:id="rId17"/>
    <p:sldId id="382" r:id="rId18"/>
    <p:sldId id="703" r:id="rId19"/>
    <p:sldId id="704" r:id="rId20"/>
    <p:sldId id="707" r:id="rId21"/>
    <p:sldId id="705" r:id="rId22"/>
    <p:sldId id="708" r:id="rId23"/>
    <p:sldId id="706" r:id="rId24"/>
    <p:sldId id="709" r:id="rId25"/>
    <p:sldId id="710" r:id="rId26"/>
    <p:sldId id="711" r:id="rId27"/>
    <p:sldId id="724" r:id="rId28"/>
    <p:sldId id="713" r:id="rId29"/>
    <p:sldId id="712" r:id="rId30"/>
    <p:sldId id="717" r:id="rId31"/>
    <p:sldId id="720" r:id="rId32"/>
    <p:sldId id="719" r:id="rId33"/>
    <p:sldId id="718" r:id="rId34"/>
    <p:sldId id="722" r:id="rId35"/>
    <p:sldId id="723" r:id="rId36"/>
    <p:sldId id="715" r:id="rId37"/>
    <p:sldId id="714" r:id="rId38"/>
    <p:sldId id="716" r:id="rId39"/>
    <p:sldId id="725" r:id="rId40"/>
    <p:sldId id="726" r:id="rId41"/>
    <p:sldId id="727" r:id="rId42"/>
    <p:sldId id="728" r:id="rId43"/>
    <p:sldId id="729" r:id="rId44"/>
    <p:sldId id="730" r:id="rId45"/>
    <p:sldId id="731" r:id="rId46"/>
    <p:sldId id="675" r:id="rId47"/>
    <p:sldId id="678" r:id="rId48"/>
    <p:sldId id="732" r:id="rId49"/>
    <p:sldId id="733" r:id="rId50"/>
  </p:sldIdLst>
  <p:sldSz cx="12192000" cy="6858000"/>
  <p:notesSz cx="6858000" cy="9144000"/>
  <p:embeddedFontLst>
    <p:embeddedFont>
      <p:font typeface="Calibri" panose="020F0502020204030204" pitchFamily="34" charset="0"/>
      <p:regular r:id="rId52"/>
      <p:bold r:id="rId53"/>
      <p:italic r:id="rId54"/>
      <p:boldItalic r:id="rId55"/>
    </p:embeddedFont>
    <p:embeddedFont>
      <p:font typeface="Calibri Light" panose="020F0302020204030204" pitchFamily="34" charset="0"/>
      <p:regular r:id="rId56"/>
      <p:italic r:id="rId57"/>
    </p:embeddedFont>
    <p:embeddedFont>
      <p:font typeface="Century Gothic" panose="020B0502020202020204" pitchFamily="34" charset="0"/>
      <p:regular r:id="rId58"/>
      <p:bold r:id="rId59"/>
      <p:italic r:id="rId60"/>
      <p:boldItalic r:id="rId61"/>
    </p:embeddedFont>
    <p:embeddedFont>
      <p:font typeface="Wingdings 2" panose="05020102010507070707" pitchFamily="18" charset="2"/>
      <p:regular r:id="rId62"/>
    </p:embeddedFont>
    <p:embeddedFont>
      <p:font typeface="Wingdings 3" panose="05040102010807070707" pitchFamily="18" charset="2"/>
      <p:regular r:id="rId63"/>
    </p:embeddedFont>
    <p:embeddedFont>
      <p:font typeface="맑은 고딕" panose="020B0503020000020004" pitchFamily="50" charset="-127"/>
      <p:regular r:id="rId64"/>
      <p:bold r:id="rId65"/>
    </p:embeddedFont>
    <p:embeddedFont>
      <p:font typeface="조선굵은명조" panose="02030504000101010101" pitchFamily="18" charset="-127"/>
      <p:regular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7292"/>
    <a:srgbClr val="8697B1"/>
    <a:srgbClr val="8299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3" autoAdjust="0"/>
    <p:restoredTop sz="87653" autoAdjust="0"/>
  </p:normalViewPr>
  <p:slideViewPr>
    <p:cSldViewPr>
      <p:cViewPr varScale="1">
        <p:scale>
          <a:sx n="101" d="100"/>
          <a:sy n="101" d="100"/>
        </p:scale>
        <p:origin x="120" y="23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2.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3.xml"/><Relationship Id="rId61" Type="http://schemas.openxmlformats.org/officeDocument/2006/relationships/font" Target="fonts/font10.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8.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72D699-23AD-4D60-B5A5-F801956BC639}" type="datetimeFigureOut">
              <a:rPr lang="ko-KR" altLang="en-US" smtClean="0"/>
              <a:pPr/>
              <a:t>2023-09-29</a:t>
            </a:fld>
            <a:endParaRPr lang="ko-KR" altLang="en-US"/>
          </a:p>
        </p:txBody>
      </p:sp>
      <p:sp>
        <p:nvSpPr>
          <p:cNvPr id="4" name="슬라이드 이미지 개체 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539AAE-38AD-4601-AE03-497855EF14D6}"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1797925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42934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ko-KR" altLang="en-US"/>
              <a:t>마스터 제목 스타일 편집</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Date Placeholder 3"/>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602199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ko-KR" altLang="en-US"/>
              <a:t>마스터 제목 스타일 편집</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292848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ko-KR" altLang="en-US"/>
              <a:t>마스터 제목 스타일 편집</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2892855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ko-KR" altLang="en-US"/>
              <a:t>마스터 제목 스타일 편집</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546899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776149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719096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2227135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4092877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ko-KR" altLang="en-US"/>
              <a:t>마스터 제목 스타일 편집</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126072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235465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1780736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제목 및 캡션">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ko-KR" altLang="en-US"/>
              <a:t>마스터 제목 스타일 편집</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3730126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캡션 있는 인용문">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ko-KR" altLang="en-US"/>
              <a:t>마스터 제목 스타일 편집</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o-KR" altLang="en-US"/>
              <a:t>마스터 텍스트 스타일을 편집하려면 클릭</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79B0907-3D3A-4ABC-8386-FA751EB1890D}" type="slidenum">
              <a:rPr lang="ko-KR" altLang="en-US" smtClean="0"/>
              <a:pPr/>
              <a:t>‹#›</a:t>
            </a:fld>
            <a:endParaRPr lang="ko-KR"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64219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명함">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ko-KR" altLang="en-US"/>
              <a:t>마스터 제목 스타일 편집</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ko-KR" altLang="en-US"/>
              <a:t>마스터 텍스트 스타일을 편집하려면 클릭</a:t>
            </a:r>
          </a:p>
        </p:txBody>
      </p:sp>
      <p:sp>
        <p:nvSpPr>
          <p:cNvPr id="5" name="Date Placeholder 4"/>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3083171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인용문 있는 명함">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ko-KR" altLang="en-US"/>
              <a:t>마스터 제목 스타일 편집</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o-KR" altLang="en-US"/>
              <a:t>마스터 텍스트 스타일을 편집하려면 클릭</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ko-KR" altLang="en-US"/>
              <a:t>마스터 텍스트 스타일을 편집하려면 클릭</a:t>
            </a:r>
          </a:p>
        </p:txBody>
      </p:sp>
      <p:sp>
        <p:nvSpPr>
          <p:cNvPr id="5" name="Date Placeholder 4"/>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9B0907-3D3A-4ABC-8386-FA751EB1890D}" type="slidenum">
              <a:rPr lang="ko-KR" altLang="en-US" smtClean="0"/>
              <a:pPr/>
              <a:t>‹#›</a:t>
            </a:fld>
            <a:endParaRPr lang="ko-KR"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10616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참 또는 거짓">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ko-KR" altLang="en-US"/>
              <a:t>마스터 제목 스타일 편집</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o-KR" altLang="en-US"/>
              <a:t>마스터 텍스트 스타일을 편집하려면 클릭</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ko-KR" altLang="en-US"/>
              <a:t>마스터 텍스트 스타일을 편집하려면 클릭</a:t>
            </a:r>
          </a:p>
        </p:txBody>
      </p:sp>
      <p:sp>
        <p:nvSpPr>
          <p:cNvPr id="5" name="Date Placeholder 4"/>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2928152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ncho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2569019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99392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127170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833705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비교">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45127" y="2507550"/>
            <a:ext cx="5156200" cy="3680525"/>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7550"/>
            <a:ext cx="5181601" cy="3680525"/>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7" name="Date Placeholder 6"/>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679B0907-3D3A-4ABC-8386-FA751EB1890D}" type="slidenum">
              <a:rPr lang="ko-KR" altLang="en-US" smtClean="0"/>
              <a:pPr/>
              <a:t>‹#›</a:t>
            </a:fld>
            <a:endParaRPr lang="ko-KR" altLang="en-US"/>
          </a:p>
        </p:txBody>
      </p:sp>
      <p:sp>
        <p:nvSpPr>
          <p:cNvPr id="10" name="Title 9"/>
          <p:cNvSpPr>
            <a:spLocks noGrp="1"/>
          </p:cNvSpPr>
          <p:nvPr>
            <p:ph type="title"/>
          </p:nvPr>
        </p:nvSpPr>
        <p:spPr/>
        <p:txBody>
          <a:bodyPr/>
          <a:lstStyle/>
          <a:p>
            <a:r>
              <a:rPr lang="ko-KR" altLang="en-US"/>
              <a:t>마스터 제목 스타일 편집</a:t>
            </a:r>
            <a:endParaRPr lang="en-US" dirty="0"/>
          </a:p>
        </p:txBody>
      </p:sp>
    </p:spTree>
    <p:extLst>
      <p:ext uri="{BB962C8B-B14F-4D97-AF65-F5344CB8AC3E}">
        <p14:creationId xmlns:p14="http://schemas.microsoft.com/office/powerpoint/2010/main" val="609697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제목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679B0907-3D3A-4ABC-8386-FA751EB1890D}" type="slidenum">
              <a:rPr lang="ko-KR" altLang="en-US" smtClean="0"/>
              <a:pPr/>
              <a:t>‹#›</a:t>
            </a:fld>
            <a:endParaRPr lang="ko-KR" altLang="en-US"/>
          </a:p>
        </p:txBody>
      </p:sp>
      <p:sp>
        <p:nvSpPr>
          <p:cNvPr id="6" name="Title 5"/>
          <p:cNvSpPr>
            <a:spLocks noGrp="1"/>
          </p:cNvSpPr>
          <p:nvPr>
            <p:ph type="title"/>
          </p:nvPr>
        </p:nvSpPr>
        <p:spPr/>
        <p:txBody>
          <a:bodyPr/>
          <a:lstStyle/>
          <a:p>
            <a:r>
              <a:rPr lang="ko-KR" altLang="en-US"/>
              <a:t>마스터 제목 스타일 편집</a:t>
            </a:r>
            <a:endParaRPr lang="en-US"/>
          </a:p>
        </p:txBody>
      </p:sp>
    </p:spTree>
    <p:extLst>
      <p:ext uri="{BB962C8B-B14F-4D97-AF65-F5344CB8AC3E}">
        <p14:creationId xmlns:p14="http://schemas.microsoft.com/office/powerpoint/2010/main" val="368202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71605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ko-KR" altLang="en-US"/>
              <a:t>마스터 제목 스타일 편집</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350552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ko-KR" altLang="en-US"/>
              <a:t>마스터 제목 스타일 편집</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650BDB8C-06B8-46AF-96B0-1AD66BFB846A}" type="datetimeFigureOut">
              <a:rPr lang="ko-KR" altLang="en-US" smtClean="0"/>
              <a:pPr/>
              <a:t>2023-09-29</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1819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650BDB8C-06B8-46AF-96B0-1AD66BFB846A}" type="datetimeFigureOut">
              <a:rPr lang="ko-KR" altLang="en-US" smtClean="0"/>
              <a:pPr/>
              <a:t>2023-09-29</a:t>
            </a:fld>
            <a:endParaRPr lang="ko-KR"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ko-KR"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3831008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1"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1"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1"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1"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50BDB8C-06B8-46AF-96B0-1AD66BFB846A}" type="datetimeFigureOut">
              <a:rPr lang="ko-KR" altLang="en-US" smtClean="0"/>
              <a:pPr/>
              <a:t>2023-09-29</a:t>
            </a:fld>
            <a:endParaRPr lang="ko-KR"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79B0907-3D3A-4ABC-8386-FA751EB1890D}" type="slidenum">
              <a:rPr lang="ko-KR" altLang="en-US" smtClean="0"/>
              <a:pPr/>
              <a:t>‹#›</a:t>
            </a:fld>
            <a:endParaRPr lang="ko-KR" altLang="en-US"/>
          </a:p>
        </p:txBody>
      </p:sp>
    </p:spTree>
    <p:extLst>
      <p:ext uri="{BB962C8B-B14F-4D97-AF65-F5344CB8AC3E}">
        <p14:creationId xmlns:p14="http://schemas.microsoft.com/office/powerpoint/2010/main" val="342346165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1" hangingPunct="1">
        <a:spcBef>
          <a:spcPct val="0"/>
        </a:spcBef>
        <a:buNone/>
        <a:defRPr sz="3600" kern="1200">
          <a:solidFill>
            <a:schemeClr val="tx1">
              <a:lumMod val="85000"/>
              <a:lumOff val="1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342900" indent="-342900" algn="l" defTabSz="457200" rtl="0" eaLnBrk="1" latinLnBrk="1"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1"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1"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1"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1"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1"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1"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1"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1"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1" hangingPunct="1">
        <a:defRPr sz="1800" kern="1200">
          <a:solidFill>
            <a:schemeClr val="tx1"/>
          </a:solidFill>
          <a:latin typeface="+mn-lt"/>
          <a:ea typeface="+mn-ea"/>
          <a:cs typeface="+mn-cs"/>
        </a:defRPr>
      </a:lvl1pPr>
      <a:lvl2pPr marL="457200" algn="l" defTabSz="457200" rtl="0" eaLnBrk="1" latinLnBrk="1" hangingPunct="1">
        <a:defRPr sz="1800" kern="1200">
          <a:solidFill>
            <a:schemeClr val="tx1"/>
          </a:solidFill>
          <a:latin typeface="+mn-lt"/>
          <a:ea typeface="+mn-ea"/>
          <a:cs typeface="+mn-cs"/>
        </a:defRPr>
      </a:lvl2pPr>
      <a:lvl3pPr marL="914400" algn="l" defTabSz="457200" rtl="0" eaLnBrk="1" latinLnBrk="1" hangingPunct="1">
        <a:defRPr sz="1800" kern="1200">
          <a:solidFill>
            <a:schemeClr val="tx1"/>
          </a:solidFill>
          <a:latin typeface="+mn-lt"/>
          <a:ea typeface="+mn-ea"/>
          <a:cs typeface="+mn-cs"/>
        </a:defRPr>
      </a:lvl3pPr>
      <a:lvl4pPr marL="1371600" algn="l" defTabSz="457200" rtl="0" eaLnBrk="1" latinLnBrk="1" hangingPunct="1">
        <a:defRPr sz="1800" kern="1200">
          <a:solidFill>
            <a:schemeClr val="tx1"/>
          </a:solidFill>
          <a:latin typeface="+mn-lt"/>
          <a:ea typeface="+mn-ea"/>
          <a:cs typeface="+mn-cs"/>
        </a:defRPr>
      </a:lvl4pPr>
      <a:lvl5pPr marL="1828800" algn="l" defTabSz="457200" rtl="0" eaLnBrk="1" latinLnBrk="1" hangingPunct="1">
        <a:defRPr sz="1800" kern="1200">
          <a:solidFill>
            <a:schemeClr val="tx1"/>
          </a:solidFill>
          <a:latin typeface="+mn-lt"/>
          <a:ea typeface="+mn-ea"/>
          <a:cs typeface="+mn-cs"/>
        </a:defRPr>
      </a:lvl5pPr>
      <a:lvl6pPr marL="2286000" algn="l" defTabSz="457200" rtl="0" eaLnBrk="1" latinLnBrk="1" hangingPunct="1">
        <a:defRPr sz="1800" kern="1200">
          <a:solidFill>
            <a:schemeClr val="tx1"/>
          </a:solidFill>
          <a:latin typeface="+mn-lt"/>
          <a:ea typeface="+mn-ea"/>
          <a:cs typeface="+mn-cs"/>
        </a:defRPr>
      </a:lvl6pPr>
      <a:lvl7pPr marL="2743200" algn="l" defTabSz="457200" rtl="0" eaLnBrk="1" latinLnBrk="1" hangingPunct="1">
        <a:defRPr sz="1800" kern="1200">
          <a:solidFill>
            <a:schemeClr val="tx1"/>
          </a:solidFill>
          <a:latin typeface="+mn-lt"/>
          <a:ea typeface="+mn-ea"/>
          <a:cs typeface="+mn-cs"/>
        </a:defRPr>
      </a:lvl7pPr>
      <a:lvl8pPr marL="3200400" algn="l" defTabSz="457200" rtl="0" eaLnBrk="1" latinLnBrk="1" hangingPunct="1">
        <a:defRPr sz="1800" kern="1200">
          <a:solidFill>
            <a:schemeClr val="tx1"/>
          </a:solidFill>
          <a:latin typeface="+mn-lt"/>
          <a:ea typeface="+mn-ea"/>
          <a:cs typeface="+mn-cs"/>
        </a:defRPr>
      </a:lvl8pPr>
      <a:lvl9pPr marL="3657600" algn="l" defTabSz="4572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3"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ko-KR" altLang="en-US"/>
            </a:p>
          </p:txBody>
        </p:sp>
        <p:sp>
          <p:nvSpPr>
            <p:cNvPr id="84"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ko-KR" altLang="en-US"/>
            </a:p>
          </p:txBody>
        </p:sp>
        <p:sp>
          <p:nvSpPr>
            <p:cNvPr id="85"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ko-KR" altLang="en-US"/>
            </a:p>
          </p:txBody>
        </p:sp>
        <p:sp>
          <p:nvSpPr>
            <p:cNvPr id="86"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ko-KR" altLang="en-US"/>
            </a:p>
          </p:txBody>
        </p:sp>
        <p:sp>
          <p:nvSpPr>
            <p:cNvPr id="87"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ko-KR" altLang="en-US"/>
            </a:p>
          </p:txBody>
        </p:sp>
        <p:sp>
          <p:nvSpPr>
            <p:cNvPr id="88"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ko-KR" altLang="en-US"/>
            </a:p>
          </p:txBody>
        </p:sp>
        <p:sp>
          <p:nvSpPr>
            <p:cNvPr id="89"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ko-KR" altLang="en-US"/>
            </a:p>
          </p:txBody>
        </p:sp>
        <p:sp>
          <p:nvSpPr>
            <p:cNvPr id="90"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ko-KR" altLang="en-US"/>
            </a:p>
          </p:txBody>
        </p:sp>
        <p:sp>
          <p:nvSpPr>
            <p:cNvPr id="91"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ko-KR" altLang="en-US"/>
            </a:p>
          </p:txBody>
        </p:sp>
        <p:sp>
          <p:nvSpPr>
            <p:cNvPr id="92"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ko-KR" altLang="en-US"/>
            </a:p>
          </p:txBody>
        </p:sp>
        <p:sp>
          <p:nvSpPr>
            <p:cNvPr id="93"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ko-KR" altLang="en-US"/>
            </a:p>
          </p:txBody>
        </p:sp>
        <p:sp>
          <p:nvSpPr>
            <p:cNvPr id="94"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ko-KR" altLang="en-US"/>
            </a:p>
          </p:txBody>
        </p:sp>
      </p:grpSp>
      <p:grpSp>
        <p:nvGrpSpPr>
          <p:cNvPr id="96" name="Group 95">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7"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ko-KR" altLang="en-US"/>
            </a:p>
          </p:txBody>
        </p:sp>
        <p:sp>
          <p:nvSpPr>
            <p:cNvPr id="98"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ko-KR" altLang="en-US"/>
            </a:p>
          </p:txBody>
        </p:sp>
        <p:sp>
          <p:nvSpPr>
            <p:cNvPr id="99"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ko-KR" altLang="en-US"/>
            </a:p>
          </p:txBody>
        </p:sp>
        <p:sp>
          <p:nvSpPr>
            <p:cNvPr id="100"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ko-KR" altLang="en-US"/>
            </a:p>
          </p:txBody>
        </p:sp>
        <p:sp>
          <p:nvSpPr>
            <p:cNvPr id="101"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ko-KR" altLang="en-US"/>
            </a:p>
          </p:txBody>
        </p:sp>
        <p:sp>
          <p:nvSpPr>
            <p:cNvPr id="102"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ko-KR" altLang="en-US"/>
            </a:p>
          </p:txBody>
        </p:sp>
        <p:sp>
          <p:nvSpPr>
            <p:cNvPr id="103"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ko-KR" altLang="en-US"/>
            </a:p>
          </p:txBody>
        </p:sp>
        <p:sp>
          <p:nvSpPr>
            <p:cNvPr id="104"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ko-KR" altLang="en-US"/>
            </a:p>
          </p:txBody>
        </p:sp>
        <p:sp>
          <p:nvSpPr>
            <p:cNvPr id="105"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ko-KR" altLang="en-US"/>
            </a:p>
          </p:txBody>
        </p:sp>
        <p:sp>
          <p:nvSpPr>
            <p:cNvPr id="106"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ko-KR" altLang="en-US"/>
            </a:p>
          </p:txBody>
        </p:sp>
        <p:sp>
          <p:nvSpPr>
            <p:cNvPr id="107"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ko-KR" altLang="en-US"/>
            </a:p>
          </p:txBody>
        </p:sp>
        <p:sp>
          <p:nvSpPr>
            <p:cNvPr id="108"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ko-KR" altLang="en-US"/>
            </a:p>
          </p:txBody>
        </p:sp>
      </p:grpSp>
      <p:sp>
        <p:nvSpPr>
          <p:cNvPr id="110" name="Rectangle 109">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ko-KR" altLang="en-US"/>
          </a:p>
        </p:txBody>
      </p:sp>
      <p:sp>
        <p:nvSpPr>
          <p:cNvPr id="112"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ko-KR" altLang="en-US"/>
          </a:p>
        </p:txBody>
      </p:sp>
      <p:sp>
        <p:nvSpPr>
          <p:cNvPr id="114"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ko-KR" altLang="en-US"/>
          </a:p>
        </p:txBody>
      </p:sp>
      <p:sp>
        <p:nvSpPr>
          <p:cNvPr id="116" name="Rectangle 115">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04CAED3-2AA1-A323-C6AE-5A561BFDB2D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4" name="TextBox 3">
            <a:extLst>
              <a:ext uri="{FF2B5EF4-FFF2-40B4-BE49-F238E27FC236}">
                <a16:creationId xmlns:a16="http://schemas.microsoft.com/office/drawing/2014/main" id="{2C52AB15-1D9F-9DFD-13DB-87A5515C7484}"/>
              </a:ext>
            </a:extLst>
          </p:cNvPr>
          <p:cNvSpPr txBox="1"/>
          <p:nvPr/>
        </p:nvSpPr>
        <p:spPr>
          <a:xfrm>
            <a:off x="2984597" y="1073453"/>
            <a:ext cx="8151963" cy="4524315"/>
          </a:xfrm>
          <a:prstGeom prst="rect">
            <a:avLst/>
          </a:prstGeom>
          <a:noFill/>
        </p:spPr>
        <p:txBody>
          <a:bodyPr wrap="square">
            <a:spAutoFit/>
          </a:bodyPr>
          <a:lstStyle/>
          <a:p>
            <a:r>
              <a:rPr lang="ja-JP" altLang="en-US" sz="3200" dirty="0">
                <a:latin typeface="굴림" panose="020B0600000101010101" pitchFamily="50" charset="-127"/>
                <a:ea typeface="굴림" panose="020B0600000101010101" pitchFamily="50" charset="-127"/>
              </a:rPr>
              <a:t>まず、私たち韓国人牧師をこのような意義深い場に招待していただき、おもてなしをありがとうございました。</a:t>
            </a:r>
            <a:endParaRPr lang="en-US" altLang="ja-JP" sz="3200" dirty="0">
              <a:latin typeface="굴림" panose="020B0600000101010101" pitchFamily="50" charset="-127"/>
              <a:ea typeface="굴림" panose="020B0600000101010101" pitchFamily="50" charset="-127"/>
            </a:endParaRPr>
          </a:p>
          <a:p>
            <a:pPr algn="ctr"/>
            <a:r>
              <a:rPr lang="ja-JP" altLang="en-US" sz="3200" u="sng" dirty="0">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ありがとうございます。</a:t>
            </a:r>
            <a:endParaRPr lang="en-US" altLang="ja-JP" sz="3200" u="sng" dirty="0">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endParaRPr lang="en-US" altLang="ko-KR" sz="3200" dirty="0">
              <a:latin typeface="굴림" panose="020B0600000101010101" pitchFamily="50" charset="-127"/>
              <a:ea typeface="굴림" panose="020B0600000101010101" pitchFamily="50" charset="-127"/>
            </a:endParaRPr>
          </a:p>
          <a:p>
            <a:pPr algn="just"/>
            <a:r>
              <a:rPr lang="ko-KR" altLang="en-US" sz="3200" dirty="0">
                <a:latin typeface="굴림" panose="020B0600000101010101" pitchFamily="50" charset="-127"/>
                <a:ea typeface="굴림" panose="020B0600000101010101" pitchFamily="50" charset="-127"/>
              </a:rPr>
              <a:t>먼저 저희 한국인 목회자들을 이 뜻 깊은 자리에 초대해 주시고 환대해 주셔서 진심으로 감사하다는 말씀을 드립니다</a:t>
            </a:r>
            <a:r>
              <a:rPr lang="en-US" altLang="ko-KR" sz="3200" dirty="0">
                <a:latin typeface="굴림" panose="020B0600000101010101" pitchFamily="50" charset="-127"/>
                <a:ea typeface="굴림" panose="020B0600000101010101" pitchFamily="50" charset="-127"/>
              </a:rPr>
              <a:t>.</a:t>
            </a:r>
          </a:p>
          <a:p>
            <a:pPr algn="ctr"/>
            <a:r>
              <a:rPr lang="ko-KR" altLang="en-US" sz="3200" u="sng" dirty="0">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감사합니다</a:t>
            </a:r>
            <a:r>
              <a:rPr lang="en-US" altLang="ko-KR" sz="3200" u="sng" dirty="0">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a:t>
            </a:r>
            <a:endParaRPr lang="ko-KR" altLang="en-US" sz="3200" u="sng" dirty="0">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891759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847528" y="620688"/>
            <a:ext cx="9361040" cy="5786199"/>
          </a:xfrm>
          <a:prstGeom prst="rect">
            <a:avLst/>
          </a:prstGeom>
          <a:noFill/>
        </p:spPr>
        <p:txBody>
          <a:bodyPr wrap="square" rtlCol="0">
            <a:spAutoFit/>
          </a:bodyPr>
          <a:lstStyle/>
          <a:p>
            <a:pPr algn="ctr" fontAlgn="base"/>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青年 張聖萬</a:t>
            </a:r>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の</a:t>
            </a:r>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成功</a:t>
            </a:r>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の</a:t>
            </a:r>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背景 </a:t>
            </a:r>
            <a:endParaRPr lang="en-US" altLang="ko-KR"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algn="just" fontAlgn="base"/>
            <a:endParaRPr lang="en-US" altLang="ko-KR" b="1" kern="0" dirty="0">
              <a:solidFill>
                <a:srgbClr val="000000"/>
              </a:solidFill>
              <a:highlight>
                <a:srgbClr val="FFFF00"/>
              </a:highlight>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en-US" altLang="ja-JP" sz="3200" b="1" u="sng" kern="0" dirty="0">
                <a:solidFill>
                  <a:srgbClr val="002060"/>
                </a:solidFill>
                <a:latin typeface="굴림" panose="020B0600000101010101" pitchFamily="50" charset="-127"/>
                <a:ea typeface="굴림" panose="020B0600000101010101" pitchFamily="50" charset="-127"/>
              </a:rPr>
              <a:t>Mark Maxey</a:t>
            </a:r>
            <a:r>
              <a:rPr lang="ja-JP" altLang="en-US" sz="3200" b="1" kern="0" dirty="0">
                <a:solidFill>
                  <a:srgbClr val="002060"/>
                </a:solidFill>
                <a:latin typeface="굴림" panose="020B0600000101010101" pitchFamily="50" charset="-127"/>
                <a:ea typeface="굴림" panose="020B0600000101010101" pitchFamily="50" charset="-127"/>
              </a:rPr>
              <a:t>宣教師は、張聖萬牧師を助ける際、</a:t>
            </a:r>
            <a:r>
              <a:rPr lang="ko-KR" altLang="en-US" sz="3200" b="0" i="0" dirty="0">
                <a:solidFill>
                  <a:srgbClr val="002060"/>
                </a:solidFill>
                <a:effectLst/>
                <a:latin typeface="Arial" panose="020B0604020202020204" pitchFamily="34" charset="0"/>
              </a:rPr>
              <a:t>鹿屋</a:t>
            </a:r>
            <a:r>
              <a:rPr lang="ja-JP" altLang="en-US" sz="3200" b="1" kern="0" dirty="0">
                <a:solidFill>
                  <a:srgbClr val="002060"/>
                </a:solidFill>
                <a:latin typeface="굴림" panose="020B0600000101010101" pitchFamily="50" charset="-127"/>
                <a:ea typeface="굴림" panose="020B0600000101010101" pitchFamily="50" charset="-127"/>
              </a:rPr>
              <a:t>教会の吉井秀夫</a:t>
            </a:r>
            <a:r>
              <a:rPr lang="en-US" altLang="ja-JP" sz="3200" b="1" kern="0" dirty="0">
                <a:solidFill>
                  <a:srgbClr val="002060"/>
                </a:solidFill>
                <a:latin typeface="굴림" panose="020B0600000101010101" pitchFamily="50" charset="-127"/>
                <a:ea typeface="굴림" panose="020B0600000101010101" pitchFamily="50" charset="-127"/>
              </a:rPr>
              <a:t>(</a:t>
            </a:r>
            <a:r>
              <a:rPr lang="en-US" altLang="ja-JP" sz="3200" b="1" kern="0" dirty="0" err="1">
                <a:solidFill>
                  <a:srgbClr val="002060"/>
                </a:solidFill>
                <a:latin typeface="굴림" panose="020B0600000101010101" pitchFamily="50" charset="-127"/>
                <a:ea typeface="굴림" panose="020B0600000101010101" pitchFamily="50" charset="-127"/>
              </a:rPr>
              <a:t>Hedeo</a:t>
            </a:r>
            <a:r>
              <a:rPr lang="en-US" altLang="ja-JP" sz="3200" b="1" kern="0" dirty="0">
                <a:solidFill>
                  <a:srgbClr val="002060"/>
                </a:solidFill>
                <a:latin typeface="굴림" panose="020B0600000101010101" pitchFamily="50" charset="-127"/>
                <a:ea typeface="굴림" panose="020B0600000101010101" pitchFamily="50" charset="-127"/>
              </a:rPr>
              <a:t> Yoshii)</a:t>
            </a:r>
            <a:r>
              <a:rPr lang="ja-JP" altLang="en-US" sz="3200" b="1" kern="0" dirty="0">
                <a:solidFill>
                  <a:srgbClr val="002060"/>
                </a:solidFill>
                <a:latin typeface="굴림" panose="020B0600000101010101" pitchFamily="50" charset="-127"/>
                <a:ea typeface="굴림" panose="020B0600000101010101" pitchFamily="50" charset="-127"/>
              </a:rPr>
              <a:t>牧師を成功裏に助けた方法をそのまま適用した。張聖萬と吉井秀夫は共に</a:t>
            </a:r>
            <a:r>
              <a:rPr lang="en-US" altLang="ja-JP" sz="3200" b="1" kern="0" dirty="0">
                <a:solidFill>
                  <a:srgbClr val="002060"/>
                </a:solidFill>
                <a:latin typeface="굴림" panose="020B0600000101010101" pitchFamily="50" charset="-127"/>
                <a:ea typeface="굴림" panose="020B0600000101010101" pitchFamily="50" charset="-127"/>
              </a:rPr>
              <a:t>1932</a:t>
            </a:r>
            <a:r>
              <a:rPr lang="ja-JP" altLang="en-US" sz="3200" b="1" kern="0" dirty="0">
                <a:solidFill>
                  <a:srgbClr val="002060"/>
                </a:solidFill>
                <a:latin typeface="굴림" panose="020B0600000101010101" pitchFamily="50" charset="-127"/>
                <a:ea typeface="굴림" panose="020B0600000101010101" pitchFamily="50" charset="-127"/>
              </a:rPr>
              <a:t>年生まれである。</a:t>
            </a:r>
            <a:endParaRPr lang="en-US" altLang="ja-JP" sz="3200" b="1" kern="0" dirty="0">
              <a:solidFill>
                <a:srgbClr val="002060"/>
              </a:solidFill>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lang="en-US" altLang="ko-KR" sz="3200" b="1" kern="0" dirty="0">
              <a:solidFill>
                <a:srgbClr val="002060"/>
              </a:solidFill>
              <a:latin typeface="굴림" panose="020B0600000101010101" pitchFamily="50" charset="-127"/>
              <a:ea typeface="굴림" panose="020B0600000101010101" pitchFamily="50" charset="-127"/>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en-US" altLang="ko-KR" sz="3200" b="1" i="0" u="sng"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Mark Maxey</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선교사는 장성만 목사에게 도움을 줄 때 </a:t>
            </a:r>
            <a:r>
              <a:rPr kumimoji="0" lang="ko-KR" altLang="en-US" sz="3200" b="1" i="0" u="none" strike="noStrike" kern="0" cap="none" spc="0" normalizeH="0" baseline="0" noProof="0" dirty="0" err="1">
                <a:ln>
                  <a:noFill/>
                </a:ln>
                <a:solidFill>
                  <a:prstClr val="black"/>
                </a:solidFill>
                <a:effectLst/>
                <a:uLnTx/>
                <a:uFillTx/>
                <a:latin typeface="굴림" panose="020B0600000101010101" pitchFamily="50" charset="-127"/>
                <a:ea typeface="굴림" panose="020B0600000101010101" pitchFamily="50" charset="-127"/>
                <a:cs typeface="+mn-cs"/>
              </a:rPr>
              <a:t>가노야교회의</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히데오 요시이</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r>
              <a:rPr kumimoji="0" lang="en-US" altLang="ko-KR" sz="3200" b="1" i="0" u="none" strike="noStrike" kern="0" cap="none" spc="0" normalizeH="0" baseline="0" noProof="0" dirty="0" err="1">
                <a:ln>
                  <a:noFill/>
                </a:ln>
                <a:solidFill>
                  <a:prstClr val="black"/>
                </a:solidFill>
                <a:effectLst/>
                <a:uLnTx/>
                <a:uFillTx/>
                <a:latin typeface="굴림" panose="020B0600000101010101" pitchFamily="50" charset="-127"/>
                <a:ea typeface="굴림" panose="020B0600000101010101" pitchFamily="50" charset="-127"/>
                <a:cs typeface="+mn-cs"/>
              </a:rPr>
              <a:t>Hedeo</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Yoshii)</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목사를 성공적으로 도왔던 방법을 그대로 적용하였다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장성만과 히데오 요시이는 모두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1932</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년에 출생하였다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endParaRPr lang="en-US" altLang="ko-KR" sz="3200" b="1" kern="0" dirty="0">
              <a:solidFill>
                <a:srgbClr val="002060"/>
              </a:solidFill>
              <a:latin typeface="굴림" panose="020B0600000101010101" pitchFamily="50" charset="-127"/>
              <a:ea typeface="굴림" panose="020B0600000101010101" pitchFamily="50" charset="-127"/>
            </a:endParaRPr>
          </a:p>
        </p:txBody>
      </p:sp>
      <p:sp>
        <p:nvSpPr>
          <p:cNvPr id="4" name="사각형: 모서리가 접힌 도형 3">
            <a:extLst>
              <a:ext uri="{FF2B5EF4-FFF2-40B4-BE49-F238E27FC236}">
                <a16:creationId xmlns:a16="http://schemas.microsoft.com/office/drawing/2014/main" id="{DAF5FA94-6DB3-5AB3-045F-D4E415C235EB}"/>
              </a:ext>
            </a:extLst>
          </p:cNvPr>
          <p:cNvSpPr/>
          <p:nvPr/>
        </p:nvSpPr>
        <p:spPr>
          <a:xfrm>
            <a:off x="1841934" y="548680"/>
            <a:ext cx="10081120" cy="5891425"/>
          </a:xfrm>
          <a:prstGeom prst="foldedCorner">
            <a:avLst/>
          </a:prstGeom>
          <a:solidFill>
            <a:schemeClr val="bg1">
              <a:alpha val="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085070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991544" y="992336"/>
            <a:ext cx="9361040" cy="4308872"/>
          </a:xfrm>
          <a:prstGeom prst="rect">
            <a:avLst/>
          </a:prstGeom>
          <a:noFill/>
        </p:spPr>
        <p:txBody>
          <a:bodyPr wrap="square" rtlCol="0">
            <a:spAutoFit/>
          </a:bodyPr>
          <a:lstStyle/>
          <a:p>
            <a:pPr algn="ctr" fontAlgn="base"/>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青年 張聖萬</a:t>
            </a:r>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の</a:t>
            </a:r>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成功</a:t>
            </a:r>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の</a:t>
            </a:r>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背景 </a:t>
            </a:r>
            <a:endParaRPr lang="en-US" altLang="ko-KR"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algn="just" fontAlgn="base"/>
            <a:endParaRPr lang="en-US" altLang="ko-KR" b="1" kern="0" dirty="0">
              <a:solidFill>
                <a:srgbClr val="000000"/>
              </a:solidFill>
              <a:highlight>
                <a:srgbClr val="FFFF00"/>
              </a:highlight>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ko-KR" altLang="en-US" sz="3200" b="1" kern="0" dirty="0">
                <a:solidFill>
                  <a:srgbClr val="002060"/>
                </a:solidFill>
                <a:latin typeface="굴림" panose="020B0600000101010101" pitchFamily="50" charset="-127"/>
                <a:ea typeface="굴림" panose="020B0600000101010101" pitchFamily="50" charset="-127"/>
              </a:rPr>
              <a:t>二人</a:t>
            </a:r>
            <a:r>
              <a:rPr lang="ja-JP" altLang="en-US" sz="3200" b="1" kern="0" dirty="0">
                <a:solidFill>
                  <a:srgbClr val="002060"/>
                </a:solidFill>
                <a:latin typeface="굴림" panose="020B0600000101010101" pitchFamily="50" charset="-127"/>
                <a:ea typeface="굴림" panose="020B0600000101010101" pitchFamily="50" charset="-127"/>
              </a:rPr>
              <a:t>とも</a:t>
            </a:r>
            <a:r>
              <a:rPr lang="en-US" altLang="ja-JP" sz="3200" b="1" kern="0" dirty="0">
                <a:solidFill>
                  <a:srgbClr val="002060"/>
                </a:solidFill>
                <a:latin typeface="굴림" panose="020B0600000101010101" pitchFamily="50" charset="-127"/>
                <a:ea typeface="굴림" panose="020B0600000101010101" pitchFamily="50" charset="-127"/>
              </a:rPr>
              <a:t>Mark </a:t>
            </a:r>
            <a:r>
              <a:rPr lang="en-US" altLang="ko-KR" sz="3200" b="1" kern="0" dirty="0">
                <a:solidFill>
                  <a:srgbClr val="002060"/>
                </a:solidFill>
                <a:latin typeface="굴림" panose="020B0600000101010101" pitchFamily="50" charset="-127"/>
                <a:ea typeface="굴림" panose="020B0600000101010101" pitchFamily="50" charset="-127"/>
              </a:rPr>
              <a:t>Maxey</a:t>
            </a:r>
            <a:r>
              <a:rPr lang="ja-JP" altLang="en-US" sz="3200" b="1" kern="0" dirty="0">
                <a:solidFill>
                  <a:srgbClr val="002060"/>
                </a:solidFill>
                <a:latin typeface="굴림" panose="020B0600000101010101" pitchFamily="50" charset="-127"/>
                <a:ea typeface="굴림" panose="020B0600000101010101" pitchFamily="50" charset="-127"/>
              </a:rPr>
              <a:t>の</a:t>
            </a:r>
            <a:r>
              <a:rPr lang="ko-KR" altLang="en-US" sz="3200" b="1" kern="0" dirty="0">
                <a:solidFill>
                  <a:srgbClr val="002060"/>
                </a:solidFill>
                <a:latin typeface="굴림" panose="020B0600000101010101" pitchFamily="50" charset="-127"/>
                <a:ea typeface="굴림" panose="020B0600000101010101" pitchFamily="50" charset="-127"/>
              </a:rPr>
              <a:t>助</a:t>
            </a:r>
            <a:r>
              <a:rPr lang="ja-JP" altLang="en-US" sz="3200" b="1" kern="0" dirty="0">
                <a:solidFill>
                  <a:srgbClr val="002060"/>
                </a:solidFill>
                <a:latin typeface="굴림" panose="020B0600000101010101" pitchFamily="50" charset="-127"/>
                <a:ea typeface="굴림" panose="020B0600000101010101" pitchFamily="50" charset="-127"/>
              </a:rPr>
              <a:t>けを</a:t>
            </a:r>
            <a:r>
              <a:rPr lang="ko-KR" altLang="en-US" sz="3200" b="1" kern="0" dirty="0">
                <a:solidFill>
                  <a:srgbClr val="002060"/>
                </a:solidFill>
                <a:latin typeface="굴림" panose="020B0600000101010101" pitchFamily="50" charset="-127"/>
                <a:ea typeface="굴림" panose="020B0600000101010101" pitchFamily="50" charset="-127"/>
              </a:rPr>
              <a:t>借</a:t>
            </a:r>
            <a:r>
              <a:rPr lang="ja-JP" altLang="en-US" sz="3200" b="1" kern="0" dirty="0">
                <a:solidFill>
                  <a:srgbClr val="002060"/>
                </a:solidFill>
                <a:latin typeface="굴림" panose="020B0600000101010101" pitchFamily="50" charset="-127"/>
                <a:ea typeface="굴림" panose="020B0600000101010101" pitchFamily="50" charset="-127"/>
              </a:rPr>
              <a:t>りて、</a:t>
            </a:r>
            <a:r>
              <a:rPr lang="en-US" altLang="ko-KR" sz="3200" b="1" kern="0" dirty="0">
                <a:solidFill>
                  <a:srgbClr val="002060"/>
                </a:solidFill>
                <a:latin typeface="굴림" panose="020B0600000101010101" pitchFamily="50" charset="-127"/>
                <a:ea typeface="굴림" panose="020B0600000101010101" pitchFamily="50" charset="-127"/>
              </a:rPr>
              <a:t>Osaka Bible College</a:t>
            </a:r>
            <a:r>
              <a:rPr lang="ja-JP" altLang="en-US" sz="3200" b="1" kern="0" dirty="0">
                <a:solidFill>
                  <a:srgbClr val="002060"/>
                </a:solidFill>
                <a:latin typeface="굴림" panose="020B0600000101010101" pitchFamily="50" charset="-127"/>
                <a:ea typeface="굴림" panose="020B0600000101010101" pitchFamily="50" charset="-127"/>
              </a:rPr>
              <a:t>と</a:t>
            </a:r>
            <a:r>
              <a:rPr lang="en-US" altLang="ko-KR" sz="3200" b="1" kern="0" dirty="0">
                <a:solidFill>
                  <a:srgbClr val="002060"/>
                </a:solidFill>
                <a:latin typeface="굴림" panose="020B0600000101010101" pitchFamily="50" charset="-127"/>
                <a:ea typeface="굴림" panose="020B0600000101010101" pitchFamily="50" charset="-127"/>
              </a:rPr>
              <a:t>Cincinnati Bible Seminary</a:t>
            </a:r>
            <a:r>
              <a:rPr lang="ja-JP" altLang="en-US" sz="3200" b="1" kern="0" dirty="0">
                <a:solidFill>
                  <a:srgbClr val="002060"/>
                </a:solidFill>
                <a:latin typeface="굴림" panose="020B0600000101010101" pitchFamily="50" charset="-127"/>
                <a:ea typeface="굴림" panose="020B0600000101010101" pitchFamily="50" charset="-127"/>
              </a:rPr>
              <a:t>で</a:t>
            </a:r>
            <a:r>
              <a:rPr lang="ko-KR" altLang="en-US" sz="3200" b="1" kern="0" dirty="0">
                <a:solidFill>
                  <a:srgbClr val="002060"/>
                </a:solidFill>
                <a:latin typeface="굴림" panose="020B0600000101010101" pitchFamily="50" charset="-127"/>
                <a:ea typeface="굴림" panose="020B0600000101010101" pitchFamily="50" charset="-127"/>
              </a:rPr>
              <a:t>学</a:t>
            </a:r>
            <a:r>
              <a:rPr lang="ja-JP" altLang="en-US" sz="3200" b="1" kern="0" dirty="0">
                <a:solidFill>
                  <a:srgbClr val="002060"/>
                </a:solidFill>
                <a:latin typeface="굴림" panose="020B0600000101010101" pitchFamily="50" charset="-127"/>
                <a:ea typeface="굴림" panose="020B0600000101010101" pitchFamily="50" charset="-127"/>
              </a:rPr>
              <a:t>ぶ</a:t>
            </a:r>
            <a:r>
              <a:rPr lang="ko-KR" altLang="en-US" sz="3200" b="1" kern="0" dirty="0">
                <a:solidFill>
                  <a:srgbClr val="002060"/>
                </a:solidFill>
                <a:latin typeface="굴림" panose="020B0600000101010101" pitchFamily="50" charset="-127"/>
                <a:ea typeface="굴림" panose="020B0600000101010101" pitchFamily="50" charset="-127"/>
              </a:rPr>
              <a:t>機会</a:t>
            </a:r>
            <a:r>
              <a:rPr lang="ja-JP" altLang="en-US" sz="3200" b="1" kern="0" dirty="0">
                <a:solidFill>
                  <a:srgbClr val="002060"/>
                </a:solidFill>
                <a:latin typeface="굴림" panose="020B0600000101010101" pitchFamily="50" charset="-127"/>
                <a:ea typeface="굴림" panose="020B0600000101010101" pitchFamily="50" charset="-127"/>
              </a:rPr>
              <a:t>を</a:t>
            </a:r>
            <a:r>
              <a:rPr lang="ko-KR" altLang="en-US" sz="3200" b="1" kern="0" dirty="0">
                <a:solidFill>
                  <a:srgbClr val="002060"/>
                </a:solidFill>
                <a:latin typeface="굴림" panose="020B0600000101010101" pitchFamily="50" charset="-127"/>
                <a:ea typeface="굴림" panose="020B0600000101010101" pitchFamily="50" charset="-127"/>
              </a:rPr>
              <a:t>得</a:t>
            </a:r>
            <a:r>
              <a:rPr lang="ja-JP" altLang="en-US" sz="3200" b="1" kern="0" dirty="0">
                <a:solidFill>
                  <a:srgbClr val="002060"/>
                </a:solidFill>
                <a:latin typeface="굴림" panose="020B0600000101010101" pitchFamily="50" charset="-127"/>
                <a:ea typeface="굴림" panose="020B0600000101010101" pitchFamily="50" charset="-127"/>
              </a:rPr>
              <a:t>た。</a:t>
            </a:r>
            <a:endParaRPr lang="en-US" altLang="ja-JP" sz="3200" b="1" kern="0" dirty="0">
              <a:solidFill>
                <a:srgbClr val="002060"/>
              </a:solidFill>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lang="en-US" altLang="ko-KR" sz="3200" b="1" kern="0" dirty="0">
              <a:solidFill>
                <a:srgbClr val="002060"/>
              </a:solidFill>
              <a:latin typeface="굴림" panose="020B0600000101010101" pitchFamily="50" charset="-127"/>
              <a:ea typeface="굴림" panose="020B0600000101010101" pitchFamily="50" charset="-127"/>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두 사람은 모두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Mark Maxey</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의 도움으로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Osaka Bible College</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와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Cincinnati Bible Seminary</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에서</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공부할 기회를 가졌다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endParaRPr lang="en-US" altLang="ko-KR" sz="3200" b="1" kern="0" dirty="0">
              <a:solidFill>
                <a:srgbClr val="002060"/>
              </a:solidFill>
              <a:latin typeface="굴림" panose="020B0600000101010101" pitchFamily="50" charset="-127"/>
              <a:ea typeface="굴림" panose="020B0600000101010101" pitchFamily="50" charset="-127"/>
            </a:endParaRPr>
          </a:p>
        </p:txBody>
      </p:sp>
      <p:sp>
        <p:nvSpPr>
          <p:cNvPr id="4" name="사각형: 모서리가 접힌 도형 3">
            <a:extLst>
              <a:ext uri="{FF2B5EF4-FFF2-40B4-BE49-F238E27FC236}">
                <a16:creationId xmlns:a16="http://schemas.microsoft.com/office/drawing/2014/main" id="{DAF5FA94-6DB3-5AB3-045F-D4E415C235EB}"/>
              </a:ext>
            </a:extLst>
          </p:cNvPr>
          <p:cNvSpPr/>
          <p:nvPr/>
        </p:nvSpPr>
        <p:spPr>
          <a:xfrm>
            <a:off x="1847528" y="692696"/>
            <a:ext cx="9757084" cy="4824536"/>
          </a:xfrm>
          <a:prstGeom prst="foldedCorner">
            <a:avLst/>
          </a:prstGeom>
          <a:solidFill>
            <a:schemeClr val="bg1">
              <a:alpha val="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457956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991544" y="836712"/>
            <a:ext cx="9361040" cy="5293757"/>
          </a:xfrm>
          <a:prstGeom prst="rect">
            <a:avLst/>
          </a:prstGeom>
          <a:noFill/>
        </p:spPr>
        <p:txBody>
          <a:bodyPr wrap="square" rtlCol="0">
            <a:spAutoFit/>
          </a:bodyPr>
          <a:lstStyle/>
          <a:p>
            <a:pPr algn="ctr" fontAlgn="base"/>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青年 張聖萬</a:t>
            </a:r>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の</a:t>
            </a:r>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成功</a:t>
            </a:r>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の</a:t>
            </a:r>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背景</a:t>
            </a:r>
            <a:endParaRPr lang="en-US" altLang="ko-KR"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algn="just" fontAlgn="base"/>
            <a:endParaRPr lang="en-US" altLang="ko-KR" b="1" kern="0" dirty="0">
              <a:solidFill>
                <a:srgbClr val="000000"/>
              </a:solidFill>
              <a:highlight>
                <a:srgbClr val="FFFF00"/>
              </a:highlight>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ja-JP" altLang="en-US" sz="3200" b="1" kern="0" dirty="0">
                <a:solidFill>
                  <a:srgbClr val="002060"/>
                </a:solidFill>
                <a:latin typeface="굴림" panose="020B0600000101010101" pitchFamily="50" charset="-127"/>
                <a:ea typeface="굴림" panose="020B0600000101010101" pitchFamily="50" charset="-127"/>
              </a:rPr>
              <a:t>妻の父親</a:t>
            </a:r>
            <a:r>
              <a:rPr lang="en-US" altLang="ja-JP" sz="3200" b="1" kern="0" dirty="0">
                <a:solidFill>
                  <a:srgbClr val="002060"/>
                </a:solidFill>
                <a:latin typeface="굴림" panose="020B0600000101010101" pitchFamily="50" charset="-127"/>
                <a:ea typeface="굴림" panose="020B0600000101010101" pitchFamily="50" charset="-127"/>
              </a:rPr>
              <a:t>: </a:t>
            </a:r>
            <a:r>
              <a:rPr lang="ja-JP" altLang="en-US" sz="3200" b="1" kern="0" dirty="0">
                <a:solidFill>
                  <a:srgbClr val="002060"/>
                </a:solidFill>
                <a:latin typeface="굴림" panose="020B0600000101010101" pitchFamily="50" charset="-127"/>
                <a:ea typeface="굴림" panose="020B0600000101010101" pitchFamily="50" charset="-127"/>
              </a:rPr>
              <a:t>判事、釜山市弁護士協会会長</a:t>
            </a:r>
            <a:endParaRPr lang="en-US" altLang="ja-JP" sz="3200" b="1" kern="0" dirty="0">
              <a:solidFill>
                <a:srgbClr val="002060"/>
              </a:solidFill>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ja-JP" altLang="en-US" sz="3200" b="1" kern="0" dirty="0">
                <a:solidFill>
                  <a:srgbClr val="002060"/>
                </a:solidFill>
                <a:latin typeface="굴림" panose="020B0600000101010101" pitchFamily="50" charset="-127"/>
                <a:ea typeface="굴림" panose="020B0600000101010101" pitchFamily="50" charset="-127"/>
              </a:rPr>
              <a:t>妻の姉妹の夫たち</a:t>
            </a:r>
            <a:r>
              <a:rPr lang="en-US" altLang="ja-JP" sz="3200" b="1" kern="0" dirty="0">
                <a:solidFill>
                  <a:srgbClr val="002060"/>
                </a:solidFill>
                <a:latin typeface="굴림" panose="020B0600000101010101" pitchFamily="50" charset="-127"/>
                <a:ea typeface="굴림" panose="020B0600000101010101" pitchFamily="50" charset="-127"/>
              </a:rPr>
              <a:t>: IOC</a:t>
            </a:r>
            <a:r>
              <a:rPr lang="ja-JP" altLang="en-US" sz="3200" b="1" kern="0" dirty="0">
                <a:solidFill>
                  <a:srgbClr val="002060"/>
                </a:solidFill>
                <a:latin typeface="굴림" panose="020B0600000101010101" pitchFamily="50" charset="-127"/>
                <a:ea typeface="굴림" panose="020B0600000101010101" pitchFamily="50" charset="-127"/>
              </a:rPr>
              <a:t>副委員長、テコンドー協会会長、外交官、教授、ジャーナリスト </a:t>
            </a:r>
            <a:endParaRPr lang="en-US" altLang="ja-JP" sz="3200" b="1" kern="0" dirty="0">
              <a:solidFill>
                <a:srgbClr val="002060"/>
              </a:solidFill>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ja-JP" altLang="en-US" sz="3200" b="1" kern="0" dirty="0">
                <a:solidFill>
                  <a:srgbClr val="002060"/>
                </a:solidFill>
                <a:latin typeface="굴림" panose="020B0600000101010101" pitchFamily="50" charset="-127"/>
                <a:ea typeface="굴림" panose="020B0600000101010101" pitchFamily="50" charset="-127"/>
              </a:rPr>
              <a:t>妻の兄弟</a:t>
            </a:r>
            <a:r>
              <a:rPr lang="en-US" altLang="ja-JP" sz="3200" b="1" kern="0" dirty="0">
                <a:solidFill>
                  <a:srgbClr val="002060"/>
                </a:solidFill>
                <a:latin typeface="굴림" panose="020B0600000101010101" pitchFamily="50" charset="-127"/>
                <a:ea typeface="굴림" panose="020B0600000101010101" pitchFamily="50" charset="-127"/>
              </a:rPr>
              <a:t>: </a:t>
            </a:r>
            <a:r>
              <a:rPr lang="ja-JP" altLang="en-US" sz="3200" b="1" kern="0" dirty="0">
                <a:solidFill>
                  <a:srgbClr val="002060"/>
                </a:solidFill>
                <a:latin typeface="굴림" panose="020B0600000101010101" pitchFamily="50" charset="-127"/>
                <a:ea typeface="굴림" panose="020B0600000101010101" pitchFamily="50" charset="-127"/>
              </a:rPr>
              <a:t>教授、学長</a:t>
            </a:r>
            <a:endParaRPr lang="en-US" altLang="ja-JP" sz="3200" b="1" kern="0" dirty="0">
              <a:solidFill>
                <a:srgbClr val="002060"/>
              </a:solidFill>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lang="en-US" altLang="ko-KR" sz="3200" b="1" kern="0" dirty="0">
              <a:solidFill>
                <a:srgbClr val="002060"/>
              </a:solidFill>
              <a:latin typeface="굴림" panose="020B0600000101010101" pitchFamily="50" charset="-127"/>
              <a:ea typeface="굴림" panose="020B0600000101010101" pitchFamily="50" charset="-127"/>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장인</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판사</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부산시 변호사회 회장</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동서</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IOC</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부위원장</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태권도협회회장</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외교관</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교수</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언론인</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처남</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교수</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총장</a:t>
            </a:r>
            <a:endParaRPr lang="en-US" altLang="ko-KR" sz="3200" b="1" kern="0" dirty="0">
              <a:solidFill>
                <a:srgbClr val="002060"/>
              </a:solidFill>
              <a:latin typeface="굴림" panose="020B0600000101010101" pitchFamily="50" charset="-127"/>
              <a:ea typeface="굴림" panose="020B0600000101010101" pitchFamily="50" charset="-127"/>
            </a:endParaRPr>
          </a:p>
        </p:txBody>
      </p:sp>
      <p:sp>
        <p:nvSpPr>
          <p:cNvPr id="4" name="사각형: 모서리가 접힌 도형 3">
            <a:extLst>
              <a:ext uri="{FF2B5EF4-FFF2-40B4-BE49-F238E27FC236}">
                <a16:creationId xmlns:a16="http://schemas.microsoft.com/office/drawing/2014/main" id="{DAF5FA94-6DB3-5AB3-045F-D4E415C235EB}"/>
              </a:ext>
            </a:extLst>
          </p:cNvPr>
          <p:cNvSpPr/>
          <p:nvPr/>
        </p:nvSpPr>
        <p:spPr>
          <a:xfrm>
            <a:off x="1847528" y="692696"/>
            <a:ext cx="9793088" cy="5544616"/>
          </a:xfrm>
          <a:prstGeom prst="foldedCorner">
            <a:avLst/>
          </a:prstGeom>
          <a:solidFill>
            <a:schemeClr val="bg1">
              <a:alpha val="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188820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847528" y="1772816"/>
            <a:ext cx="9361040" cy="3046988"/>
          </a:xfrm>
          <a:prstGeom prst="rect">
            <a:avLst/>
          </a:prstGeom>
          <a:noFill/>
        </p:spPr>
        <p:txBody>
          <a:bodyPr wrap="square" rtlCol="0">
            <a:spAutoFit/>
          </a:bodyPr>
          <a:lstStyle/>
          <a:p>
            <a:pPr algn="ctr" fontAlgn="base"/>
            <a:r>
              <a:rPr lang="ja-JP" altLang="en-US" sz="3200" b="1" kern="0" dirty="0">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長老派である張聖萬がキリストの教会を開拓したきっかけ</a:t>
            </a:r>
            <a:endParaRPr lang="en-US" altLang="ja-JP" sz="3200" b="1" kern="0" dirty="0">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algn="ctr" fontAlgn="base"/>
            <a:r>
              <a:rPr lang="en-US" altLang="ja-JP" sz="3200" b="1" kern="0" dirty="0">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(1953</a:t>
            </a:r>
            <a:r>
              <a:rPr lang="ja-JP" altLang="en-US" sz="3200" b="1" kern="0" dirty="0">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年</a:t>
            </a:r>
            <a:r>
              <a:rPr lang="en-US" altLang="ja-JP" sz="3200" b="1" kern="0" dirty="0">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1</a:t>
            </a:r>
            <a:r>
              <a:rPr lang="ja-JP" altLang="en-US" sz="3200" b="1" kern="0" dirty="0">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月</a:t>
            </a:r>
            <a:r>
              <a:rPr lang="en-US" altLang="ja-JP" sz="3200" b="1" kern="0" dirty="0">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4</a:t>
            </a:r>
            <a:r>
              <a:rPr lang="ja-JP" altLang="en-US" sz="3200" b="1" kern="0" dirty="0">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日釜山にキリストの教会開拓</a:t>
            </a:r>
            <a:r>
              <a:rPr lang="en-US" altLang="ja-JP" sz="3200" b="1" kern="0" dirty="0">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a:t>
            </a:r>
          </a:p>
          <a:p>
            <a:pPr algn="ctr" fontAlgn="base"/>
            <a:endParaRPr lang="en-US" altLang="ko-KR" sz="3200" b="1" kern="0" dirty="0">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ko-KR" altLang="en-US" sz="32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cs typeface="+mn-cs"/>
              </a:rPr>
              <a:t>장로교인 장성만이 그리스도의 교회를 개척한 계기</a:t>
            </a:r>
            <a:endParaRPr kumimoji="0" lang="en-US" altLang="ko-KR" sz="32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ko-KR" sz="32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cs typeface="+mn-cs"/>
              </a:rPr>
              <a:t>(1953</a:t>
            </a:r>
            <a:r>
              <a:rPr kumimoji="0" lang="ko-KR" altLang="en-US" sz="32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cs typeface="+mn-cs"/>
              </a:rPr>
              <a:t>년 </a:t>
            </a:r>
            <a:r>
              <a:rPr kumimoji="0" lang="en-US" altLang="ko-KR" sz="32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cs typeface="+mn-cs"/>
              </a:rPr>
              <a:t>1</a:t>
            </a:r>
            <a:r>
              <a:rPr kumimoji="0" lang="ko-KR" altLang="en-US" sz="32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cs typeface="+mn-cs"/>
              </a:rPr>
              <a:t>월 </a:t>
            </a:r>
            <a:r>
              <a:rPr kumimoji="0" lang="en-US" altLang="ko-KR" sz="32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cs typeface="+mn-cs"/>
              </a:rPr>
              <a:t>4</a:t>
            </a:r>
            <a:r>
              <a:rPr kumimoji="0" lang="ko-KR" altLang="en-US" sz="32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cs typeface="+mn-cs"/>
              </a:rPr>
              <a:t>일 부산에 그리스도의교회 개척</a:t>
            </a:r>
            <a:r>
              <a:rPr kumimoji="0" lang="en-US" altLang="ko-KR" sz="32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cs typeface="+mn-cs"/>
              </a:rPr>
              <a:t>)</a:t>
            </a:r>
            <a:endParaRPr lang="en-US" altLang="ko-KR" sz="3200" b="1" kern="0" dirty="0">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p:txBody>
      </p:sp>
      <p:sp>
        <p:nvSpPr>
          <p:cNvPr id="4" name="사각형: 모서리가 접힌 도형 3">
            <a:extLst>
              <a:ext uri="{FF2B5EF4-FFF2-40B4-BE49-F238E27FC236}">
                <a16:creationId xmlns:a16="http://schemas.microsoft.com/office/drawing/2014/main" id="{DAF5FA94-6DB3-5AB3-045F-D4E415C235EB}"/>
              </a:ext>
            </a:extLst>
          </p:cNvPr>
          <p:cNvSpPr/>
          <p:nvPr/>
        </p:nvSpPr>
        <p:spPr>
          <a:xfrm>
            <a:off x="1847528" y="692696"/>
            <a:ext cx="9505056" cy="5147046"/>
          </a:xfrm>
          <a:prstGeom prst="foldedCorner">
            <a:avLst/>
          </a:prstGeom>
          <a:solidFill>
            <a:schemeClr val="bg1">
              <a:alpha val="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538527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991544" y="908720"/>
            <a:ext cx="9361040" cy="5016758"/>
          </a:xfrm>
          <a:prstGeom prst="rect">
            <a:avLst/>
          </a:prstGeom>
          <a:noFill/>
        </p:spPr>
        <p:txBody>
          <a:bodyPr wrap="square" rtlCol="0">
            <a:spAutoFit/>
          </a:bodyPr>
          <a:lstStyle/>
          <a:p>
            <a:pPr marL="457200" indent="-457200" algn="just" fontAlgn="base">
              <a:buFont typeface="Wingdings" panose="05000000000000000000" pitchFamily="2" charset="2"/>
              <a:buChar char="l"/>
            </a:pPr>
            <a:r>
              <a:rPr lang="ja-JP" altLang="en-US" sz="3200" b="1" kern="0" dirty="0">
                <a:latin typeface="굴림" panose="020B0600000101010101" pitchFamily="50" charset="-127"/>
                <a:ea typeface="굴림" panose="020B0600000101010101" pitchFamily="50" charset="-127"/>
              </a:rPr>
              <a:t>第一に、米軍統治時代に米軍の軍牧師</a:t>
            </a:r>
            <a:r>
              <a:rPr lang="en-US" altLang="ja-JP" sz="3200" b="1" kern="0" dirty="0">
                <a:latin typeface="굴림" panose="020B0600000101010101" pitchFamily="50" charset="-127"/>
                <a:ea typeface="굴림" panose="020B0600000101010101" pitchFamily="50" charset="-127"/>
              </a:rPr>
              <a:t>Hal Martin</a:t>
            </a:r>
            <a:r>
              <a:rPr lang="ja-JP" altLang="en-US" sz="3200" b="1" kern="0" dirty="0">
                <a:latin typeface="굴림" panose="020B0600000101010101" pitchFamily="50" charset="-127"/>
                <a:ea typeface="굴림" panose="020B0600000101010101" pitchFamily="50" charset="-127"/>
              </a:rPr>
              <a:t>からキリストの教会を紹介されたこと。</a:t>
            </a:r>
            <a:endParaRPr lang="en-US" altLang="ja-JP"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ja-JP" altLang="en-US" sz="3200" b="1" kern="0" dirty="0">
                <a:latin typeface="굴림" panose="020B0600000101010101" pitchFamily="50" charset="-127"/>
                <a:ea typeface="굴림" panose="020B0600000101010101" pitchFamily="50" charset="-127"/>
              </a:rPr>
              <a:t>第二に、韓国戦争の時期にアメリカで勉強を終えた董錫琪牧師</a:t>
            </a:r>
            <a:r>
              <a:rPr lang="en-US" altLang="ja-JP" sz="3200" b="1" kern="0" dirty="0">
                <a:latin typeface="굴림" panose="020B0600000101010101" pitchFamily="50" charset="-127"/>
                <a:ea typeface="굴림" panose="020B0600000101010101" pitchFamily="50" charset="-127"/>
              </a:rPr>
              <a:t>(</a:t>
            </a:r>
            <a:r>
              <a:rPr lang="ko-KR" altLang="en-US" sz="3200" b="1" kern="0" dirty="0">
                <a:latin typeface="굴림" panose="020B0600000101010101" pitchFamily="50" charset="-127"/>
                <a:ea typeface="굴림" panose="020B0600000101010101" pitchFamily="50" charset="-127"/>
              </a:rPr>
              <a:t>基督</a:t>
            </a:r>
            <a:r>
              <a:rPr lang="ja-JP" altLang="en-US" sz="3200" b="1" kern="0" dirty="0">
                <a:latin typeface="굴림" panose="020B0600000101010101" pitchFamily="50" charset="-127"/>
                <a:ea typeface="굴림" panose="020B0600000101010101" pitchFamily="50" charset="-127"/>
              </a:rPr>
              <a:t>の</a:t>
            </a:r>
            <a:r>
              <a:rPr lang="ko-KR" altLang="en-US" sz="3200" b="1" kern="0" dirty="0">
                <a:latin typeface="굴림" panose="020B0600000101010101" pitchFamily="50" charset="-127"/>
                <a:ea typeface="굴림" panose="020B0600000101010101" pitchFamily="50" charset="-127"/>
              </a:rPr>
              <a:t>敎會</a:t>
            </a:r>
            <a:r>
              <a:rPr lang="en-US" altLang="ko-KR" sz="3200" b="1" kern="0" dirty="0">
                <a:latin typeface="굴림" panose="020B0600000101010101" pitchFamily="50" charset="-127"/>
                <a:ea typeface="굴림" panose="020B0600000101010101" pitchFamily="50" charset="-127"/>
              </a:rPr>
              <a:t>)</a:t>
            </a:r>
            <a:r>
              <a:rPr lang="ja-JP" altLang="en-US" sz="3200" b="1" kern="0" dirty="0">
                <a:latin typeface="굴림" panose="020B0600000101010101" pitchFamily="50" charset="-127"/>
                <a:ea typeface="굴림" panose="020B0600000101010101" pitchFamily="50" charset="-127"/>
              </a:rPr>
              <a:t>の講演に影響を受けたこと。</a:t>
            </a:r>
            <a:endParaRPr lang="en-US" altLang="ja-JP"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lang="en-US" altLang="ko-KR" sz="3200" b="1" kern="0" dirty="0">
              <a:latin typeface="굴림" panose="020B0600000101010101" pitchFamily="50" charset="-127"/>
              <a:ea typeface="굴림" panose="020B0600000101010101" pitchFamily="50" charset="-127"/>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첫째</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미군정시기에 미군 군목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Hal Martin</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에게서 그리스도의교회를 소개받은 것</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둘째</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한국전쟁 시기에 미국에서 공부를 마친 </a:t>
            </a:r>
            <a:r>
              <a:rPr kumimoji="0" lang="ko-KR" altLang="en-US" sz="3200" b="1" i="0" u="none" strike="noStrike" kern="0" cap="none" spc="0" normalizeH="0" baseline="0" noProof="0" dirty="0" err="1">
                <a:ln>
                  <a:noFill/>
                </a:ln>
                <a:solidFill>
                  <a:prstClr val="black"/>
                </a:solidFill>
                <a:effectLst/>
                <a:uLnTx/>
                <a:uFillTx/>
                <a:latin typeface="굴림" panose="020B0600000101010101" pitchFamily="50" charset="-127"/>
                <a:ea typeface="굴림" panose="020B0600000101010101" pitchFamily="50" charset="-127"/>
                <a:cs typeface="+mn-cs"/>
              </a:rPr>
              <a:t>동석기</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목사의 강연에 영향을 받은 것</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endParaRPr lang="en-US" altLang="ko-KR" sz="3200" b="1" kern="0" dirty="0">
              <a:latin typeface="굴림" panose="020B0600000101010101" pitchFamily="50" charset="-127"/>
              <a:ea typeface="굴림" panose="020B0600000101010101" pitchFamily="50" charset="-127"/>
            </a:endParaRPr>
          </a:p>
        </p:txBody>
      </p:sp>
      <p:sp>
        <p:nvSpPr>
          <p:cNvPr id="4" name="사각형: 모서리가 접힌 도형 3">
            <a:extLst>
              <a:ext uri="{FF2B5EF4-FFF2-40B4-BE49-F238E27FC236}">
                <a16:creationId xmlns:a16="http://schemas.microsoft.com/office/drawing/2014/main" id="{DAF5FA94-6DB3-5AB3-045F-D4E415C235EB}"/>
              </a:ext>
            </a:extLst>
          </p:cNvPr>
          <p:cNvSpPr/>
          <p:nvPr/>
        </p:nvSpPr>
        <p:spPr>
          <a:xfrm>
            <a:off x="1775520" y="767757"/>
            <a:ext cx="9793088" cy="5397547"/>
          </a:xfrm>
          <a:prstGeom prst="foldedCorner">
            <a:avLst/>
          </a:prstGeom>
          <a:solidFill>
            <a:schemeClr val="bg1">
              <a:alpha val="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765861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919536" y="476672"/>
            <a:ext cx="9361040" cy="6001643"/>
          </a:xfrm>
          <a:prstGeom prst="rect">
            <a:avLst/>
          </a:prstGeom>
          <a:noFill/>
        </p:spPr>
        <p:txBody>
          <a:bodyPr wrap="square" rtlCol="0">
            <a:spAutoFit/>
          </a:bodyPr>
          <a:lstStyle/>
          <a:p>
            <a:pPr algn="ctr" fontAlgn="base"/>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張聖萬牧師の成功の足がかり</a:t>
            </a:r>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algn="ctr" fontAlgn="base"/>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장성만 목사의 성공의 발판</a:t>
            </a:r>
          </a:p>
          <a:p>
            <a:pPr algn="ctr" fontAlgn="base"/>
            <a:endParaRPr lang="en-US" altLang="ko-KR"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ja-JP" altLang="en-US" sz="3200" b="1" kern="0" dirty="0">
                <a:latin typeface="굴림" panose="020B0600000101010101" pitchFamily="50" charset="-127"/>
                <a:ea typeface="굴림" panose="020B0600000101010101" pitchFamily="50" charset="-127"/>
              </a:rPr>
              <a:t>まず、</a:t>
            </a:r>
            <a:r>
              <a:rPr lang="en-US" altLang="ja-JP" sz="3200" b="1" kern="0" dirty="0">
                <a:latin typeface="굴림" panose="020B0600000101010101" pitchFamily="50" charset="-127"/>
                <a:ea typeface="굴림" panose="020B0600000101010101" pitchFamily="50" charset="-127"/>
              </a:rPr>
              <a:t>1951</a:t>
            </a:r>
            <a:r>
              <a:rPr lang="ja-JP" altLang="en-US" sz="3200" b="1" kern="0" dirty="0">
                <a:latin typeface="굴림" panose="020B0600000101010101" pitchFamily="50" charset="-127"/>
                <a:ea typeface="굴림" panose="020B0600000101010101" pitchFamily="50" charset="-127"/>
              </a:rPr>
              <a:t>年に日本の大阪</a:t>
            </a:r>
            <a:r>
              <a:rPr lang="en-US" altLang="ja-JP" sz="3200" b="1" kern="0" dirty="0">
                <a:latin typeface="굴림" panose="020B0600000101010101" pitchFamily="50" charset="-127"/>
                <a:ea typeface="굴림" panose="020B0600000101010101" pitchFamily="50" charset="-127"/>
              </a:rPr>
              <a:t>(Osaka)</a:t>
            </a:r>
            <a:r>
              <a:rPr lang="ja-JP" altLang="en-US" sz="3200" b="1" kern="0" dirty="0">
                <a:latin typeface="굴림" panose="020B0600000101010101" pitchFamily="50" charset="-127"/>
                <a:ea typeface="굴림" panose="020B0600000101010101" pitchFamily="50" charset="-127"/>
              </a:rPr>
              <a:t>に宣教師として赴任し、</a:t>
            </a:r>
            <a:r>
              <a:rPr lang="en-US" altLang="ja-JP" sz="3200" b="1" kern="0" dirty="0">
                <a:latin typeface="굴림" panose="020B0600000101010101" pitchFamily="50" charset="-127"/>
                <a:ea typeface="굴림" panose="020B0600000101010101" pitchFamily="50" charset="-127"/>
              </a:rPr>
              <a:t>Christian Radio Mission</a:t>
            </a:r>
            <a:r>
              <a:rPr lang="ja-JP" altLang="en-US" sz="3200" b="1" kern="0" dirty="0">
                <a:latin typeface="굴림" panose="020B0600000101010101" pitchFamily="50" charset="-127"/>
                <a:ea typeface="굴림" panose="020B0600000101010101" pitchFamily="50" charset="-127"/>
              </a:rPr>
              <a:t>を設立した</a:t>
            </a:r>
            <a:r>
              <a:rPr lang="en-US" altLang="ja-JP" sz="3200" b="1" u="sng" kern="0" dirty="0" err="1">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Verlen</a:t>
            </a:r>
            <a:r>
              <a:rPr lang="en-US" altLang="ja-JP" sz="3200" b="1" u="sng" kern="0" dirty="0">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 Alex Bills</a:t>
            </a:r>
            <a:r>
              <a:rPr lang="ja-JP" altLang="en-US" sz="3200" b="1" kern="0" dirty="0">
                <a:latin typeface="굴림" panose="020B0600000101010101" pitchFamily="50" charset="-127"/>
                <a:ea typeface="굴림" panose="020B0600000101010101" pitchFamily="50" charset="-127"/>
              </a:rPr>
              <a:t>が、</a:t>
            </a:r>
            <a:r>
              <a:rPr lang="en-US" altLang="ja-JP" sz="3200" b="1" kern="0" dirty="0">
                <a:latin typeface="굴림" panose="020B0600000101010101" pitchFamily="50" charset="-127"/>
                <a:ea typeface="굴림" panose="020B0600000101010101" pitchFamily="50" charset="-127"/>
              </a:rPr>
              <a:t>1956</a:t>
            </a:r>
            <a:r>
              <a:rPr lang="ja-JP" altLang="en-US" sz="3200" b="1" kern="0" dirty="0">
                <a:latin typeface="굴림" panose="020B0600000101010101" pitchFamily="50" charset="-127"/>
                <a:ea typeface="굴림" panose="020B0600000101010101" pitchFamily="50" charset="-127"/>
              </a:rPr>
              <a:t>年</a:t>
            </a:r>
            <a:r>
              <a:rPr lang="en-US" altLang="ja-JP" sz="3200" b="1" kern="0" dirty="0">
                <a:latin typeface="굴림" panose="020B0600000101010101" pitchFamily="50" charset="-127"/>
                <a:ea typeface="굴림" panose="020B0600000101010101" pitchFamily="50" charset="-127"/>
              </a:rPr>
              <a:t>12</a:t>
            </a:r>
            <a:r>
              <a:rPr lang="ja-JP" altLang="en-US" sz="3200" b="1" kern="0" dirty="0">
                <a:latin typeface="굴림" panose="020B0600000101010101" pitchFamily="50" charset="-127"/>
                <a:ea typeface="굴림" panose="020B0600000101010101" pitchFamily="50" charset="-127"/>
              </a:rPr>
              <a:t>月</a:t>
            </a:r>
            <a:r>
              <a:rPr lang="en-US" altLang="ja-JP" sz="3200" b="1" kern="0" dirty="0">
                <a:latin typeface="굴림" panose="020B0600000101010101" pitchFamily="50" charset="-127"/>
                <a:ea typeface="굴림" panose="020B0600000101010101" pitchFamily="50" charset="-127"/>
              </a:rPr>
              <a:t>13</a:t>
            </a:r>
            <a:r>
              <a:rPr lang="ja-JP" altLang="en-US" sz="3200" b="1" kern="0" dirty="0">
                <a:latin typeface="굴림" panose="020B0600000101010101" pitchFamily="50" charset="-127"/>
                <a:ea typeface="굴림" panose="020B0600000101010101" pitchFamily="50" charset="-127"/>
              </a:rPr>
              <a:t>日、宣教地を変えて釜山に来たこと。</a:t>
            </a:r>
            <a:endParaRPr lang="en-US" altLang="ja-JP"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lang="en-US" altLang="ko-KR" sz="3200" b="1" kern="0" dirty="0">
              <a:latin typeface="굴림" panose="020B0600000101010101" pitchFamily="50" charset="-127"/>
              <a:ea typeface="굴림" panose="020B0600000101010101" pitchFamily="50" charset="-127"/>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첫째</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1951</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년에 일본 오사카</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(Osaka)</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에 선교사로 부임하여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Christian Radio Mission</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을 세운 </a:t>
            </a:r>
            <a:r>
              <a:rPr kumimoji="0" lang="en-US" altLang="ko-KR" sz="3200" b="1" i="0" u="sng"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cs typeface="+mn-cs"/>
              </a:rPr>
              <a:t>Verlen</a:t>
            </a:r>
            <a:r>
              <a:rPr kumimoji="0" lang="en-US" altLang="ko-KR" sz="3200" b="1"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cs typeface="+mn-cs"/>
              </a:rPr>
              <a:t> Alex Bills</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가 사역지를 바꿔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1956</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년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12</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월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13</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일 부산에 온 것</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endParaRPr lang="en-US" altLang="ko-KR" sz="3200" b="1" kern="0" dirty="0">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2363178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ko-KR" altLang="en-US"/>
            </a:p>
          </p:txBody>
        </p:sp>
        <p:sp>
          <p:nvSpPr>
            <p:cNvPr id="10"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ko-KR" altLang="en-US"/>
            </a:p>
          </p:txBody>
        </p:sp>
        <p:sp>
          <p:nvSpPr>
            <p:cNvPr id="11"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ko-KR" altLang="en-US"/>
            </a:p>
          </p:txBody>
        </p:sp>
        <p:sp>
          <p:nvSpPr>
            <p:cNvPr id="12"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ko-KR" altLang="en-US"/>
            </a:p>
          </p:txBody>
        </p:sp>
        <p:sp>
          <p:nvSpPr>
            <p:cNvPr id="13"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ko-KR" altLang="en-US"/>
            </a:p>
          </p:txBody>
        </p:sp>
        <p:sp>
          <p:nvSpPr>
            <p:cNvPr id="14"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ko-KR" altLang="en-US"/>
            </a:p>
          </p:txBody>
        </p:sp>
        <p:sp>
          <p:nvSpPr>
            <p:cNvPr id="15"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ko-KR" altLang="en-US"/>
            </a:p>
          </p:txBody>
        </p:sp>
        <p:sp>
          <p:nvSpPr>
            <p:cNvPr id="16"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ko-KR" altLang="en-US"/>
            </a:p>
          </p:txBody>
        </p:sp>
        <p:sp>
          <p:nvSpPr>
            <p:cNvPr id="17"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ko-KR" altLang="en-US"/>
            </a:p>
          </p:txBody>
        </p:sp>
        <p:sp>
          <p:nvSpPr>
            <p:cNvPr id="18"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ko-KR" altLang="en-US"/>
            </a:p>
          </p:txBody>
        </p:sp>
        <p:sp>
          <p:nvSpPr>
            <p:cNvPr id="19"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ko-KR" altLang="en-US"/>
            </a:p>
          </p:txBody>
        </p:sp>
        <p:sp>
          <p:nvSpPr>
            <p:cNvPr id="20"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ko-KR" altLang="en-US"/>
            </a:p>
          </p:txBody>
        </p:sp>
      </p:grpSp>
      <p:grpSp>
        <p:nvGrpSpPr>
          <p:cNvPr id="22" name="Group 21">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ko-KR" altLang="en-US"/>
            </a:p>
          </p:txBody>
        </p:sp>
        <p:sp>
          <p:nvSpPr>
            <p:cNvPr id="24"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ko-KR" altLang="en-US"/>
            </a:p>
          </p:txBody>
        </p:sp>
        <p:sp>
          <p:nvSpPr>
            <p:cNvPr id="25"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ko-KR" altLang="en-US"/>
            </a:p>
          </p:txBody>
        </p:sp>
        <p:sp>
          <p:nvSpPr>
            <p:cNvPr id="26"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ko-KR" altLang="en-US"/>
            </a:p>
          </p:txBody>
        </p:sp>
        <p:sp>
          <p:nvSpPr>
            <p:cNvPr id="27"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ko-KR" altLang="en-US"/>
            </a:p>
          </p:txBody>
        </p:sp>
        <p:sp>
          <p:nvSpPr>
            <p:cNvPr id="28"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ko-KR" altLang="en-US"/>
            </a:p>
          </p:txBody>
        </p:sp>
        <p:sp>
          <p:nvSpPr>
            <p:cNvPr id="29"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ko-KR" altLang="en-US"/>
            </a:p>
          </p:txBody>
        </p:sp>
        <p:sp>
          <p:nvSpPr>
            <p:cNvPr id="30"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ko-KR" altLang="en-US"/>
            </a:p>
          </p:txBody>
        </p:sp>
        <p:sp>
          <p:nvSpPr>
            <p:cNvPr id="31"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ko-KR" altLang="en-US"/>
            </a:p>
          </p:txBody>
        </p:sp>
        <p:sp>
          <p:nvSpPr>
            <p:cNvPr id="32"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ko-KR" altLang="en-US"/>
            </a:p>
          </p:txBody>
        </p:sp>
        <p:sp>
          <p:nvSpPr>
            <p:cNvPr id="33"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ko-KR" altLang="en-US"/>
            </a:p>
          </p:txBody>
        </p:sp>
        <p:sp>
          <p:nvSpPr>
            <p:cNvPr id="34"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ko-KR" altLang="en-US"/>
            </a:p>
          </p:txBody>
        </p:sp>
      </p:grpSp>
      <p:sp>
        <p:nvSpPr>
          <p:cNvPr id="36" name="Rectangle 35">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ko-KR" altLang="en-US"/>
          </a:p>
        </p:txBody>
      </p:sp>
      <p:sp>
        <p:nvSpPr>
          <p:cNvPr id="38"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ko-KR" altLang="en-US"/>
          </a:p>
        </p:txBody>
      </p:sp>
      <p:sp>
        <p:nvSpPr>
          <p:cNvPr id="40"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ko-KR" altLang="en-US"/>
          </a:p>
        </p:txBody>
      </p:sp>
      <p:sp>
        <p:nvSpPr>
          <p:cNvPr id="42" name="Rectangle 41">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그림 2"/>
          <p:cNvPicPr>
            <a:picLocks noChangeAspect="1"/>
          </p:cNvPicPr>
          <p:nvPr/>
        </p:nvPicPr>
        <p:blipFill>
          <a:blip r:embed="rId2">
            <a:extLst>
              <a:ext uri="{28A0092B-C50C-407E-A947-70E740481C1C}">
                <a14:useLocalDpi xmlns:a14="http://schemas.microsoft.com/office/drawing/2010/main" val="0"/>
              </a:ext>
            </a:extLst>
          </a:blip>
          <a:stretch/>
        </p:blipFill>
        <p:spPr>
          <a:xfrm>
            <a:off x="4007768" y="968023"/>
            <a:ext cx="6193984" cy="5032612"/>
          </a:xfrm>
          <a:prstGeom prst="rect">
            <a:avLst/>
          </a:prstGeom>
        </p:spPr>
      </p:pic>
      <p:sp>
        <p:nvSpPr>
          <p:cNvPr id="2" name="막힌 원호 1">
            <a:extLst>
              <a:ext uri="{FF2B5EF4-FFF2-40B4-BE49-F238E27FC236}">
                <a16:creationId xmlns:a16="http://schemas.microsoft.com/office/drawing/2014/main" id="{59377D1E-7FE3-9402-CED6-98F1C7548D58}"/>
              </a:ext>
            </a:extLst>
          </p:cNvPr>
          <p:cNvSpPr/>
          <p:nvPr/>
        </p:nvSpPr>
        <p:spPr>
          <a:xfrm flipV="1">
            <a:off x="5412688" y="4919701"/>
            <a:ext cx="3347608" cy="237491"/>
          </a:xfrm>
          <a:prstGeom prst="blockArc">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991544" y="980728"/>
            <a:ext cx="9361040" cy="5016758"/>
          </a:xfrm>
          <a:prstGeom prst="rect">
            <a:avLst/>
          </a:prstGeom>
          <a:noFill/>
        </p:spPr>
        <p:txBody>
          <a:bodyPr wrap="square" rtlCol="0">
            <a:spAutoFit/>
          </a:bodyPr>
          <a:lstStyle/>
          <a:p>
            <a:pPr algn="ctr" fontAlgn="base"/>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張聖萬牧師の成功の足がかり</a:t>
            </a:r>
            <a:endParaRPr lang="en-US" altLang="ko-KR"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algn="ctr" fontAlgn="base"/>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장성만 목사의 성공의 발판</a:t>
            </a:r>
            <a:endParaRPr lang="en-US" altLang="ko-KR"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lang="en-US" altLang="ko-KR"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ja-JP" altLang="en-US" sz="3200" b="1" kern="0" dirty="0">
                <a:latin typeface="굴림" panose="020B0600000101010101" pitchFamily="50" charset="-127"/>
                <a:ea typeface="굴림" panose="020B0600000101010101" pitchFamily="50" charset="-127"/>
              </a:rPr>
              <a:t>第二に、日本駐在の宣教師である</a:t>
            </a:r>
            <a:r>
              <a:rPr lang="en-US" altLang="ja-JP" sz="3200" b="1" kern="0" dirty="0">
                <a:latin typeface="굴림" panose="020B0600000101010101" pitchFamily="50" charset="-127"/>
                <a:ea typeface="굴림" panose="020B0600000101010101" pitchFamily="50" charset="-127"/>
              </a:rPr>
              <a:t>Mark Gregory Maxey</a:t>
            </a:r>
            <a:r>
              <a:rPr lang="ja-JP" altLang="en-US" sz="3200" b="1" kern="0" dirty="0">
                <a:latin typeface="굴림" panose="020B0600000101010101" pitchFamily="50" charset="-127"/>
                <a:ea typeface="굴림" panose="020B0600000101010101" pitchFamily="50" charset="-127"/>
              </a:rPr>
              <a:t>、</a:t>
            </a:r>
            <a:r>
              <a:rPr lang="en-US" altLang="ja-JP" sz="3200" b="1" kern="0" dirty="0">
                <a:latin typeface="굴림" panose="020B0600000101010101" pitchFamily="50" charset="-127"/>
                <a:ea typeface="굴림" panose="020B0600000101010101" pitchFamily="50" charset="-127"/>
              </a:rPr>
              <a:t>Harold Sims</a:t>
            </a:r>
            <a:r>
              <a:rPr lang="ja-JP" altLang="en-US" sz="3200" b="1" kern="0" dirty="0">
                <a:latin typeface="굴림" panose="020B0600000101010101" pitchFamily="50" charset="-127"/>
                <a:ea typeface="굴림" panose="020B0600000101010101" pitchFamily="50" charset="-127"/>
              </a:rPr>
              <a:t>などが</a:t>
            </a:r>
            <a:r>
              <a:rPr lang="en-US" altLang="ja-JP" sz="3200" b="1" kern="0" dirty="0">
                <a:latin typeface="굴림" panose="020B0600000101010101" pitchFamily="50" charset="-127"/>
                <a:ea typeface="굴림" panose="020B0600000101010101" pitchFamily="50" charset="-127"/>
              </a:rPr>
              <a:t>Alex Bills</a:t>
            </a:r>
            <a:r>
              <a:rPr lang="ja-JP" altLang="en-US" sz="3200" b="1" kern="0" dirty="0">
                <a:latin typeface="굴림" panose="020B0600000101010101" pitchFamily="50" charset="-127"/>
                <a:ea typeface="굴림" panose="020B0600000101010101" pitchFamily="50" charset="-127"/>
              </a:rPr>
              <a:t>に会うために釜山を頻繁に訪れたこと。</a:t>
            </a:r>
            <a:endParaRPr lang="en-US" altLang="ja-JP"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lang="en-US" altLang="ja-JP" sz="3200" b="1" kern="0" dirty="0">
              <a:latin typeface="굴림" panose="020B0600000101010101" pitchFamily="50" charset="-127"/>
              <a:ea typeface="굴림" panose="020B0600000101010101" pitchFamily="50" charset="-127"/>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둘째</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일본 주재 선교사들인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Mark G. Maxey, Harold Sims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등이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Alex Bills</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를 보려고 자주 부산을 방문한 것</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endParaRPr lang="en-US" altLang="ja-JP" sz="3200" b="1" kern="0" dirty="0">
              <a:latin typeface="굴림" panose="020B0600000101010101" pitchFamily="50" charset="-127"/>
              <a:ea typeface="굴림" panose="020B0600000101010101" pitchFamily="50" charset="-127"/>
            </a:endParaRPr>
          </a:p>
        </p:txBody>
      </p:sp>
      <p:sp>
        <p:nvSpPr>
          <p:cNvPr id="4" name="사각형: 모서리가 접힌 도형 3">
            <a:extLst>
              <a:ext uri="{FF2B5EF4-FFF2-40B4-BE49-F238E27FC236}">
                <a16:creationId xmlns:a16="http://schemas.microsoft.com/office/drawing/2014/main" id="{DAF5FA94-6DB3-5AB3-045F-D4E415C235EB}"/>
              </a:ext>
            </a:extLst>
          </p:cNvPr>
          <p:cNvSpPr/>
          <p:nvPr/>
        </p:nvSpPr>
        <p:spPr>
          <a:xfrm>
            <a:off x="1775520" y="692696"/>
            <a:ext cx="9649072" cy="5616624"/>
          </a:xfrm>
          <a:prstGeom prst="foldedCorner">
            <a:avLst/>
          </a:prstGeom>
          <a:solidFill>
            <a:schemeClr val="bg1">
              <a:alpha val="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813994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991544" y="428178"/>
            <a:ext cx="9361040" cy="6001643"/>
          </a:xfrm>
          <a:prstGeom prst="rect">
            <a:avLst/>
          </a:prstGeom>
          <a:noFill/>
        </p:spPr>
        <p:txBody>
          <a:bodyPr wrap="square" rtlCol="0">
            <a:spAutoFit/>
          </a:bodyPr>
          <a:lstStyle/>
          <a:p>
            <a:pPr algn="ctr" fontAlgn="base"/>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張聖萬牧師の成功の足がかり</a:t>
            </a:r>
          </a:p>
          <a:p>
            <a:pPr marL="457200" indent="-457200" algn="just" fontAlgn="base">
              <a:buFont typeface="Wingdings" panose="05000000000000000000" pitchFamily="2" charset="2"/>
              <a:buChar char="l"/>
            </a:pPr>
            <a:endParaRPr lang="en-US" altLang="ko-KR"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ja-JP" altLang="en-US" sz="3200" b="1" kern="0" dirty="0">
                <a:latin typeface="굴림" panose="020B0600000101010101" pitchFamily="50" charset="-127"/>
                <a:ea typeface="굴림" panose="020B0600000101010101" pitchFamily="50" charset="-127"/>
              </a:rPr>
              <a:t>第三に、将来が期待された張聖萬が</a:t>
            </a:r>
            <a:r>
              <a:rPr lang="en-US" altLang="ja-JP" sz="3200" b="1" u="sng" kern="0" dirty="0">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Mark Maxey</a:t>
            </a:r>
            <a:r>
              <a:rPr lang="ja-JP" altLang="en-US" sz="3200" b="1" kern="0" dirty="0">
                <a:latin typeface="굴림" panose="020B0600000101010101" pitchFamily="50" charset="-127"/>
                <a:ea typeface="굴림" panose="020B0600000101010101" pitchFamily="50" charset="-127"/>
              </a:rPr>
              <a:t>の心をつかみ、</a:t>
            </a:r>
            <a:r>
              <a:rPr lang="en-US" altLang="ja-JP" sz="3200" b="1" kern="0" dirty="0">
                <a:latin typeface="굴림" panose="020B0600000101010101" pitchFamily="50" charset="-127"/>
                <a:ea typeface="굴림" panose="020B0600000101010101" pitchFamily="50" charset="-127"/>
              </a:rPr>
              <a:t>Maxey</a:t>
            </a:r>
            <a:r>
              <a:rPr lang="ja-JP" altLang="en-US" sz="3200" b="1" kern="0" dirty="0">
                <a:latin typeface="굴림" panose="020B0600000101010101" pitchFamily="50" charset="-127"/>
                <a:ea typeface="굴림" panose="020B0600000101010101" pitchFamily="50" charset="-127"/>
              </a:rPr>
              <a:t>が張聖萬を積極的に援助し始めたこと。</a:t>
            </a:r>
            <a:endParaRPr lang="en-US" altLang="ja-JP"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ja-JP" altLang="en-US" sz="3200" b="1" kern="0" dirty="0">
                <a:latin typeface="굴림" panose="020B0600000101010101" pitchFamily="50" charset="-127"/>
                <a:ea typeface="굴림" panose="020B0600000101010101" pitchFamily="50" charset="-127"/>
              </a:rPr>
              <a:t>第四に、日本駐在の宣教師がソウル聖書神学校で</a:t>
            </a:r>
            <a:r>
              <a:rPr lang="en-US" altLang="ja-JP" sz="3200" b="1" kern="0" dirty="0">
                <a:latin typeface="굴림" panose="020B0600000101010101" pitchFamily="50" charset="-127"/>
                <a:ea typeface="굴림" panose="020B0600000101010101" pitchFamily="50" charset="-127"/>
              </a:rPr>
              <a:t>6</a:t>
            </a:r>
            <a:r>
              <a:rPr lang="ja-JP" altLang="en-US" sz="3200" b="1" kern="0" dirty="0">
                <a:latin typeface="굴림" panose="020B0600000101010101" pitchFamily="50" charset="-127"/>
                <a:ea typeface="굴림" panose="020B0600000101010101" pitchFamily="50" charset="-127"/>
              </a:rPr>
              <a:t>週間の集中講義に講師として招かれたこと。</a:t>
            </a:r>
            <a:endParaRPr lang="en-US" altLang="ja-JP"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lang="en-US" altLang="ko-KR" sz="3200" b="1" kern="0" dirty="0">
              <a:latin typeface="굴림" panose="020B0600000101010101" pitchFamily="50" charset="-127"/>
              <a:ea typeface="굴림" panose="020B0600000101010101" pitchFamily="50" charset="-127"/>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셋째</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장래가 촉망한 장성만이 </a:t>
            </a:r>
            <a:r>
              <a:rPr kumimoji="0" lang="en-US" altLang="ko-KR" sz="3200" b="1"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cs typeface="+mn-cs"/>
              </a:rPr>
              <a:t>Mark Maxey</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의 눈에 띠어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Maxey</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로부터 도움을 받기 시작한 것</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넷째</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일본 주재 선교사들이 서울성서신학교에서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6</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주간 집중강의에 강사로 초빙된 것</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endParaRPr lang="en-US" altLang="ko-KR" sz="3200" b="1" kern="0" dirty="0">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3816658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ko-KR" altLang="en-US"/>
            </a:p>
          </p:txBody>
        </p:sp>
        <p:sp>
          <p:nvSpPr>
            <p:cNvPr id="10"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ko-KR" altLang="en-US"/>
            </a:p>
          </p:txBody>
        </p:sp>
        <p:sp>
          <p:nvSpPr>
            <p:cNvPr id="11"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ko-KR" altLang="en-US"/>
            </a:p>
          </p:txBody>
        </p:sp>
        <p:sp>
          <p:nvSpPr>
            <p:cNvPr id="12"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ko-KR" altLang="en-US"/>
            </a:p>
          </p:txBody>
        </p:sp>
        <p:sp>
          <p:nvSpPr>
            <p:cNvPr id="13"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ko-KR" altLang="en-US"/>
            </a:p>
          </p:txBody>
        </p:sp>
        <p:sp>
          <p:nvSpPr>
            <p:cNvPr id="14"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ko-KR" altLang="en-US"/>
            </a:p>
          </p:txBody>
        </p:sp>
        <p:sp>
          <p:nvSpPr>
            <p:cNvPr id="15"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ko-KR" altLang="en-US"/>
            </a:p>
          </p:txBody>
        </p:sp>
        <p:sp>
          <p:nvSpPr>
            <p:cNvPr id="16"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ko-KR" altLang="en-US"/>
            </a:p>
          </p:txBody>
        </p:sp>
        <p:sp>
          <p:nvSpPr>
            <p:cNvPr id="17"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ko-KR" altLang="en-US"/>
            </a:p>
          </p:txBody>
        </p:sp>
        <p:sp>
          <p:nvSpPr>
            <p:cNvPr id="18"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ko-KR" altLang="en-US"/>
            </a:p>
          </p:txBody>
        </p:sp>
        <p:sp>
          <p:nvSpPr>
            <p:cNvPr id="19"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ko-KR" altLang="en-US"/>
            </a:p>
          </p:txBody>
        </p:sp>
        <p:sp>
          <p:nvSpPr>
            <p:cNvPr id="20"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ko-KR" altLang="en-US"/>
            </a:p>
          </p:txBody>
        </p:sp>
      </p:grpSp>
      <p:grpSp>
        <p:nvGrpSpPr>
          <p:cNvPr id="22" name="Group 21">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ko-KR" altLang="en-US"/>
            </a:p>
          </p:txBody>
        </p:sp>
        <p:sp>
          <p:nvSpPr>
            <p:cNvPr id="24"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ko-KR" altLang="en-US"/>
            </a:p>
          </p:txBody>
        </p:sp>
        <p:sp>
          <p:nvSpPr>
            <p:cNvPr id="25"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ko-KR" altLang="en-US"/>
            </a:p>
          </p:txBody>
        </p:sp>
        <p:sp>
          <p:nvSpPr>
            <p:cNvPr id="26"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ko-KR" altLang="en-US"/>
            </a:p>
          </p:txBody>
        </p:sp>
        <p:sp>
          <p:nvSpPr>
            <p:cNvPr id="27"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ko-KR" altLang="en-US"/>
            </a:p>
          </p:txBody>
        </p:sp>
        <p:sp>
          <p:nvSpPr>
            <p:cNvPr id="28"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ko-KR" altLang="en-US"/>
            </a:p>
          </p:txBody>
        </p:sp>
        <p:sp>
          <p:nvSpPr>
            <p:cNvPr id="29"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ko-KR" altLang="en-US"/>
            </a:p>
          </p:txBody>
        </p:sp>
        <p:sp>
          <p:nvSpPr>
            <p:cNvPr id="30"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ko-KR" altLang="en-US"/>
            </a:p>
          </p:txBody>
        </p:sp>
        <p:sp>
          <p:nvSpPr>
            <p:cNvPr id="31"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ko-KR" altLang="en-US"/>
            </a:p>
          </p:txBody>
        </p:sp>
        <p:sp>
          <p:nvSpPr>
            <p:cNvPr id="32"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ko-KR" altLang="en-US"/>
            </a:p>
          </p:txBody>
        </p:sp>
        <p:sp>
          <p:nvSpPr>
            <p:cNvPr id="33"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ko-KR" altLang="en-US"/>
            </a:p>
          </p:txBody>
        </p:sp>
        <p:sp>
          <p:nvSpPr>
            <p:cNvPr id="34"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ko-KR" altLang="en-US"/>
            </a:p>
          </p:txBody>
        </p:sp>
      </p:grpSp>
      <p:sp>
        <p:nvSpPr>
          <p:cNvPr id="36" name="Rectangle 35">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ko-KR" altLang="en-US"/>
          </a:p>
        </p:txBody>
      </p:sp>
      <p:sp>
        <p:nvSpPr>
          <p:cNvPr id="38"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ko-KR" altLang="en-US"/>
          </a:p>
        </p:txBody>
      </p:sp>
      <p:sp>
        <p:nvSpPr>
          <p:cNvPr id="40"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ko-KR" altLang="en-US"/>
          </a:p>
        </p:txBody>
      </p:sp>
      <p:sp>
        <p:nvSpPr>
          <p:cNvPr id="42" name="Rectangle 41">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그림 2"/>
          <p:cNvPicPr>
            <a:picLocks noChangeAspect="1"/>
          </p:cNvPicPr>
          <p:nvPr/>
        </p:nvPicPr>
        <p:blipFill>
          <a:blip r:embed="rId2">
            <a:extLst>
              <a:ext uri="{28A0092B-C50C-407E-A947-70E740481C1C}">
                <a14:useLocalDpi xmlns:a14="http://schemas.microsoft.com/office/drawing/2010/main" val="0"/>
              </a:ext>
            </a:extLst>
          </a:blip>
          <a:srcRect/>
          <a:stretch/>
        </p:blipFill>
        <p:spPr>
          <a:xfrm>
            <a:off x="4324311" y="968023"/>
            <a:ext cx="5560897" cy="5032612"/>
          </a:xfrm>
          <a:prstGeom prst="rect">
            <a:avLst/>
          </a:prstGeom>
        </p:spPr>
      </p:pic>
      <p:sp>
        <p:nvSpPr>
          <p:cNvPr id="2" name="막힌 원호 1">
            <a:extLst>
              <a:ext uri="{FF2B5EF4-FFF2-40B4-BE49-F238E27FC236}">
                <a16:creationId xmlns:a16="http://schemas.microsoft.com/office/drawing/2014/main" id="{59377D1E-7FE3-9402-CED6-98F1C7548D58}"/>
              </a:ext>
            </a:extLst>
          </p:cNvPr>
          <p:cNvSpPr/>
          <p:nvPr/>
        </p:nvSpPr>
        <p:spPr>
          <a:xfrm flipV="1">
            <a:off x="6528048" y="5085185"/>
            <a:ext cx="3285151" cy="144015"/>
          </a:xfrm>
          <a:prstGeom prst="blockArc">
            <a:avLst>
              <a:gd name="adj1" fmla="val 10916544"/>
              <a:gd name="adj2" fmla="val 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890523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3"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ko-KR" altLang="en-US"/>
            </a:p>
          </p:txBody>
        </p:sp>
        <p:sp>
          <p:nvSpPr>
            <p:cNvPr id="84"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ko-KR" altLang="en-US"/>
            </a:p>
          </p:txBody>
        </p:sp>
        <p:sp>
          <p:nvSpPr>
            <p:cNvPr id="85"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ko-KR" altLang="en-US"/>
            </a:p>
          </p:txBody>
        </p:sp>
        <p:sp>
          <p:nvSpPr>
            <p:cNvPr id="86"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ko-KR" altLang="en-US"/>
            </a:p>
          </p:txBody>
        </p:sp>
        <p:sp>
          <p:nvSpPr>
            <p:cNvPr id="87"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ko-KR" altLang="en-US"/>
            </a:p>
          </p:txBody>
        </p:sp>
        <p:sp>
          <p:nvSpPr>
            <p:cNvPr id="88"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ko-KR" altLang="en-US"/>
            </a:p>
          </p:txBody>
        </p:sp>
        <p:sp>
          <p:nvSpPr>
            <p:cNvPr id="89"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ko-KR" altLang="en-US"/>
            </a:p>
          </p:txBody>
        </p:sp>
        <p:sp>
          <p:nvSpPr>
            <p:cNvPr id="90"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ko-KR" altLang="en-US"/>
            </a:p>
          </p:txBody>
        </p:sp>
        <p:sp>
          <p:nvSpPr>
            <p:cNvPr id="91"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ko-KR" altLang="en-US"/>
            </a:p>
          </p:txBody>
        </p:sp>
        <p:sp>
          <p:nvSpPr>
            <p:cNvPr id="92"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ko-KR" altLang="en-US"/>
            </a:p>
          </p:txBody>
        </p:sp>
        <p:sp>
          <p:nvSpPr>
            <p:cNvPr id="93"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ko-KR" altLang="en-US"/>
            </a:p>
          </p:txBody>
        </p:sp>
        <p:sp>
          <p:nvSpPr>
            <p:cNvPr id="94"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ko-KR" altLang="en-US"/>
            </a:p>
          </p:txBody>
        </p:sp>
      </p:grpSp>
      <p:grpSp>
        <p:nvGrpSpPr>
          <p:cNvPr id="96" name="Group 95">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7"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ko-KR" altLang="en-US"/>
            </a:p>
          </p:txBody>
        </p:sp>
        <p:sp>
          <p:nvSpPr>
            <p:cNvPr id="98"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ko-KR" altLang="en-US"/>
            </a:p>
          </p:txBody>
        </p:sp>
        <p:sp>
          <p:nvSpPr>
            <p:cNvPr id="99"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ko-KR" altLang="en-US"/>
            </a:p>
          </p:txBody>
        </p:sp>
        <p:sp>
          <p:nvSpPr>
            <p:cNvPr id="100"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ko-KR" altLang="en-US"/>
            </a:p>
          </p:txBody>
        </p:sp>
        <p:sp>
          <p:nvSpPr>
            <p:cNvPr id="101"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ko-KR" altLang="en-US"/>
            </a:p>
          </p:txBody>
        </p:sp>
        <p:sp>
          <p:nvSpPr>
            <p:cNvPr id="102"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ko-KR" altLang="en-US"/>
            </a:p>
          </p:txBody>
        </p:sp>
        <p:sp>
          <p:nvSpPr>
            <p:cNvPr id="103"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ko-KR" altLang="en-US"/>
            </a:p>
          </p:txBody>
        </p:sp>
        <p:sp>
          <p:nvSpPr>
            <p:cNvPr id="104"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ko-KR" altLang="en-US"/>
            </a:p>
          </p:txBody>
        </p:sp>
        <p:sp>
          <p:nvSpPr>
            <p:cNvPr id="105"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ko-KR" altLang="en-US"/>
            </a:p>
          </p:txBody>
        </p:sp>
        <p:sp>
          <p:nvSpPr>
            <p:cNvPr id="106"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ko-KR" altLang="en-US"/>
            </a:p>
          </p:txBody>
        </p:sp>
        <p:sp>
          <p:nvSpPr>
            <p:cNvPr id="107"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ko-KR" altLang="en-US"/>
            </a:p>
          </p:txBody>
        </p:sp>
        <p:sp>
          <p:nvSpPr>
            <p:cNvPr id="108"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ko-KR" altLang="en-US"/>
            </a:p>
          </p:txBody>
        </p:sp>
      </p:grpSp>
      <p:sp>
        <p:nvSpPr>
          <p:cNvPr id="110" name="Rectangle 109">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ko-KR" altLang="en-US"/>
          </a:p>
        </p:txBody>
      </p:sp>
      <p:sp>
        <p:nvSpPr>
          <p:cNvPr id="112"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ko-KR" altLang="en-US"/>
          </a:p>
        </p:txBody>
      </p:sp>
      <p:sp>
        <p:nvSpPr>
          <p:cNvPr id="114"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ko-KR" altLang="en-US"/>
          </a:p>
        </p:txBody>
      </p:sp>
      <p:sp>
        <p:nvSpPr>
          <p:cNvPr id="116" name="Rectangle 115">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그림 38">
            <a:extLst>
              <a:ext uri="{FF2B5EF4-FFF2-40B4-BE49-F238E27FC236}">
                <a16:creationId xmlns:a16="http://schemas.microsoft.com/office/drawing/2014/main" id="{AF9F6A26-B59E-5675-B13F-16575E011C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85442" y="695413"/>
            <a:ext cx="4569602" cy="5469193"/>
          </a:xfrm>
          <a:prstGeom prst="rect">
            <a:avLst/>
          </a:prstGeom>
        </p:spPr>
      </p:pic>
      <p:sp>
        <p:nvSpPr>
          <p:cNvPr id="3" name="Rectangle 2">
            <a:extLst>
              <a:ext uri="{FF2B5EF4-FFF2-40B4-BE49-F238E27FC236}">
                <a16:creationId xmlns:a16="http://schemas.microsoft.com/office/drawing/2014/main" id="{104CAED3-2AA1-A323-C6AE-5A561BFDB2D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Tree>
    <p:extLst>
      <p:ext uri="{BB962C8B-B14F-4D97-AF65-F5344CB8AC3E}">
        <p14:creationId xmlns:p14="http://schemas.microsoft.com/office/powerpoint/2010/main" val="3639267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919536" y="1166842"/>
            <a:ext cx="9361040" cy="4524315"/>
          </a:xfrm>
          <a:prstGeom prst="rect">
            <a:avLst/>
          </a:prstGeom>
          <a:noFill/>
        </p:spPr>
        <p:txBody>
          <a:bodyPr wrap="square" rtlCol="0">
            <a:spAutoFit/>
          </a:bodyPr>
          <a:lstStyle/>
          <a:p>
            <a:pPr algn="ctr" fontAlgn="base"/>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張聖萬牧師の成功の足がかり</a:t>
            </a:r>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algn="ctr" fontAlgn="base"/>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장성만 목사의 성공의 발판</a:t>
            </a:r>
          </a:p>
          <a:p>
            <a:pPr algn="ctr" fontAlgn="base"/>
            <a:endParaRPr lang="en-US" altLang="ko-KR"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lang="en-US" altLang="ko-KR"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ja-JP" altLang="en-US" sz="3200" b="1" kern="0" dirty="0">
                <a:latin typeface="굴림" panose="020B0600000101010101" pitchFamily="50" charset="-127"/>
                <a:ea typeface="굴림" panose="020B0600000101010101" pitchFamily="50" charset="-127"/>
              </a:rPr>
              <a:t>第五に、</a:t>
            </a:r>
            <a:r>
              <a:rPr lang="en-US" altLang="ja-JP" sz="3200" b="1" kern="0" dirty="0">
                <a:latin typeface="굴림" panose="020B0600000101010101" pitchFamily="50" charset="-127"/>
                <a:ea typeface="굴림" panose="020B0600000101010101" pitchFamily="50" charset="-127"/>
              </a:rPr>
              <a:t>Dick Lash</a:t>
            </a:r>
            <a:r>
              <a:rPr lang="ja-JP" altLang="en-US" sz="3200" b="1" kern="0" dirty="0">
                <a:latin typeface="굴림" panose="020B0600000101010101" pitchFamily="50" charset="-127"/>
                <a:ea typeface="굴림" panose="020B0600000101010101" pitchFamily="50" charset="-127"/>
              </a:rPr>
              <a:t>韓国駐在の宣教師が張聖萬と共に釜山に大学を建てることに献身したこと。</a:t>
            </a:r>
            <a:endParaRPr lang="en-US" altLang="ja-JP"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lang="en-US" altLang="ko-KR" sz="3200" b="1" kern="0" dirty="0">
              <a:latin typeface="굴림" panose="020B0600000101010101" pitchFamily="50" charset="-127"/>
              <a:ea typeface="굴림" panose="020B0600000101010101" pitchFamily="50" charset="-127"/>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다섯째</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Dick Lash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선교사가 장성만과 함께 부산에 대학을 세우는 일에 헌신한 것</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endParaRPr lang="en-US" altLang="ko-KR" sz="3200" b="1" kern="0" dirty="0">
              <a:latin typeface="굴림" panose="020B0600000101010101" pitchFamily="50" charset="-127"/>
              <a:ea typeface="굴림" panose="020B0600000101010101" pitchFamily="50" charset="-127"/>
            </a:endParaRPr>
          </a:p>
        </p:txBody>
      </p:sp>
      <p:sp>
        <p:nvSpPr>
          <p:cNvPr id="2" name="사각형: 모서리가 접힌 도형 1">
            <a:extLst>
              <a:ext uri="{FF2B5EF4-FFF2-40B4-BE49-F238E27FC236}">
                <a16:creationId xmlns:a16="http://schemas.microsoft.com/office/drawing/2014/main" id="{A56E3C27-12D8-BB96-B324-6B055365FC1F}"/>
              </a:ext>
            </a:extLst>
          </p:cNvPr>
          <p:cNvSpPr/>
          <p:nvPr/>
        </p:nvSpPr>
        <p:spPr>
          <a:xfrm>
            <a:off x="1775520" y="764704"/>
            <a:ext cx="9649072" cy="5328592"/>
          </a:xfrm>
          <a:prstGeom prst="foldedCorner">
            <a:avLst/>
          </a:prstGeom>
          <a:solidFill>
            <a:schemeClr val="bg1">
              <a:alpha val="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642111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ko-KR" altLang="en-US"/>
            </a:p>
          </p:txBody>
        </p:sp>
        <p:sp>
          <p:nvSpPr>
            <p:cNvPr id="10"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ko-KR" altLang="en-US"/>
            </a:p>
          </p:txBody>
        </p:sp>
        <p:sp>
          <p:nvSpPr>
            <p:cNvPr id="11"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ko-KR" altLang="en-US"/>
            </a:p>
          </p:txBody>
        </p:sp>
        <p:sp>
          <p:nvSpPr>
            <p:cNvPr id="12"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ko-KR" altLang="en-US"/>
            </a:p>
          </p:txBody>
        </p:sp>
        <p:sp>
          <p:nvSpPr>
            <p:cNvPr id="13"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ko-KR" altLang="en-US"/>
            </a:p>
          </p:txBody>
        </p:sp>
        <p:sp>
          <p:nvSpPr>
            <p:cNvPr id="14"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ko-KR" altLang="en-US"/>
            </a:p>
          </p:txBody>
        </p:sp>
        <p:sp>
          <p:nvSpPr>
            <p:cNvPr id="15"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ko-KR" altLang="en-US"/>
            </a:p>
          </p:txBody>
        </p:sp>
        <p:sp>
          <p:nvSpPr>
            <p:cNvPr id="16"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ko-KR" altLang="en-US"/>
            </a:p>
          </p:txBody>
        </p:sp>
        <p:sp>
          <p:nvSpPr>
            <p:cNvPr id="17"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ko-KR" altLang="en-US"/>
            </a:p>
          </p:txBody>
        </p:sp>
        <p:sp>
          <p:nvSpPr>
            <p:cNvPr id="18"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ko-KR" altLang="en-US"/>
            </a:p>
          </p:txBody>
        </p:sp>
        <p:sp>
          <p:nvSpPr>
            <p:cNvPr id="19"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ko-KR" altLang="en-US"/>
            </a:p>
          </p:txBody>
        </p:sp>
        <p:sp>
          <p:nvSpPr>
            <p:cNvPr id="20"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ko-KR" altLang="en-US"/>
            </a:p>
          </p:txBody>
        </p:sp>
      </p:grpSp>
      <p:grpSp>
        <p:nvGrpSpPr>
          <p:cNvPr id="22" name="Group 21">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ko-KR" altLang="en-US"/>
            </a:p>
          </p:txBody>
        </p:sp>
        <p:sp>
          <p:nvSpPr>
            <p:cNvPr id="24"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ko-KR" altLang="en-US"/>
            </a:p>
          </p:txBody>
        </p:sp>
        <p:sp>
          <p:nvSpPr>
            <p:cNvPr id="25"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ko-KR" altLang="en-US"/>
            </a:p>
          </p:txBody>
        </p:sp>
        <p:sp>
          <p:nvSpPr>
            <p:cNvPr id="26"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ko-KR" altLang="en-US"/>
            </a:p>
          </p:txBody>
        </p:sp>
        <p:sp>
          <p:nvSpPr>
            <p:cNvPr id="27"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ko-KR" altLang="en-US"/>
            </a:p>
          </p:txBody>
        </p:sp>
        <p:sp>
          <p:nvSpPr>
            <p:cNvPr id="28"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ko-KR" altLang="en-US"/>
            </a:p>
          </p:txBody>
        </p:sp>
        <p:sp>
          <p:nvSpPr>
            <p:cNvPr id="29"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ko-KR" altLang="en-US"/>
            </a:p>
          </p:txBody>
        </p:sp>
        <p:sp>
          <p:nvSpPr>
            <p:cNvPr id="30"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ko-KR" altLang="en-US"/>
            </a:p>
          </p:txBody>
        </p:sp>
        <p:sp>
          <p:nvSpPr>
            <p:cNvPr id="31"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ko-KR" altLang="en-US"/>
            </a:p>
          </p:txBody>
        </p:sp>
        <p:sp>
          <p:nvSpPr>
            <p:cNvPr id="32"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ko-KR" altLang="en-US"/>
            </a:p>
          </p:txBody>
        </p:sp>
        <p:sp>
          <p:nvSpPr>
            <p:cNvPr id="33"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ko-KR" altLang="en-US"/>
            </a:p>
          </p:txBody>
        </p:sp>
        <p:sp>
          <p:nvSpPr>
            <p:cNvPr id="34"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ko-KR" altLang="en-US"/>
            </a:p>
          </p:txBody>
        </p:sp>
      </p:grpSp>
      <p:sp>
        <p:nvSpPr>
          <p:cNvPr id="36" name="Rectangle 35">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ko-KR" altLang="en-US"/>
          </a:p>
        </p:txBody>
      </p:sp>
      <p:sp>
        <p:nvSpPr>
          <p:cNvPr id="38"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ko-KR" altLang="en-US"/>
          </a:p>
        </p:txBody>
      </p:sp>
      <p:sp>
        <p:nvSpPr>
          <p:cNvPr id="40"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ko-KR" altLang="en-US"/>
          </a:p>
        </p:txBody>
      </p:sp>
      <p:sp>
        <p:nvSpPr>
          <p:cNvPr id="42" name="Rectangle 41">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그림 2"/>
          <p:cNvPicPr>
            <a:picLocks noChangeAspect="1"/>
          </p:cNvPicPr>
          <p:nvPr/>
        </p:nvPicPr>
        <p:blipFill>
          <a:blip r:embed="rId2">
            <a:extLst>
              <a:ext uri="{28A0092B-C50C-407E-A947-70E740481C1C}">
                <a14:useLocalDpi xmlns:a14="http://schemas.microsoft.com/office/drawing/2010/main" val="0"/>
              </a:ext>
            </a:extLst>
          </a:blip>
          <a:srcRect/>
          <a:stretch/>
        </p:blipFill>
        <p:spPr>
          <a:xfrm>
            <a:off x="4007768" y="1078999"/>
            <a:ext cx="6193984" cy="4810660"/>
          </a:xfrm>
          <a:prstGeom prst="rect">
            <a:avLst/>
          </a:prstGeom>
        </p:spPr>
      </p:pic>
      <p:sp>
        <p:nvSpPr>
          <p:cNvPr id="2" name="막힌 원호 1">
            <a:extLst>
              <a:ext uri="{FF2B5EF4-FFF2-40B4-BE49-F238E27FC236}">
                <a16:creationId xmlns:a16="http://schemas.microsoft.com/office/drawing/2014/main" id="{59377D1E-7FE3-9402-CED6-98F1C7548D58}"/>
              </a:ext>
            </a:extLst>
          </p:cNvPr>
          <p:cNvSpPr/>
          <p:nvPr/>
        </p:nvSpPr>
        <p:spPr>
          <a:xfrm flipV="1">
            <a:off x="5412688" y="5063717"/>
            <a:ext cx="3347608" cy="237491"/>
          </a:xfrm>
          <a:prstGeom prst="blockArc">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806023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991544" y="692696"/>
            <a:ext cx="9361040" cy="5509200"/>
          </a:xfrm>
          <a:prstGeom prst="rect">
            <a:avLst/>
          </a:prstGeom>
          <a:noFill/>
        </p:spPr>
        <p:txBody>
          <a:bodyPr wrap="square" rtlCol="0">
            <a:spAutoFit/>
          </a:bodyPr>
          <a:lstStyle/>
          <a:p>
            <a:pPr algn="ctr" fontAlgn="base"/>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張聖萬牧師の成功の足がかり</a:t>
            </a:r>
          </a:p>
          <a:p>
            <a:pPr marL="457200" indent="-457200" algn="just" fontAlgn="base">
              <a:buFont typeface="Wingdings" panose="05000000000000000000" pitchFamily="2" charset="2"/>
              <a:buChar char="l"/>
            </a:pPr>
            <a:endParaRPr lang="en-US" altLang="ko-KR"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ja-JP" altLang="en-US" sz="3200" b="1" kern="0" dirty="0">
                <a:latin typeface="굴림" panose="020B0600000101010101" pitchFamily="50" charset="-127"/>
                <a:ea typeface="굴림" panose="020B0600000101010101" pitchFamily="50" charset="-127"/>
              </a:rPr>
              <a:t>第六に、東京駐在の宣教師</a:t>
            </a:r>
            <a:r>
              <a:rPr lang="en-US" altLang="ja-JP" sz="3200" b="1" u="sng" kern="0" dirty="0">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Harold Sims</a:t>
            </a:r>
            <a:r>
              <a:rPr lang="ja-JP" altLang="en-US" sz="3200" b="1" kern="0" dirty="0">
                <a:latin typeface="굴림" panose="020B0600000101010101" pitchFamily="50" charset="-127"/>
                <a:ea typeface="굴림" panose="020B0600000101010101" pitchFamily="50" charset="-127"/>
              </a:rPr>
              <a:t>と</a:t>
            </a:r>
            <a:r>
              <a:rPr lang="en-US" altLang="ja-JP" sz="3200" b="1" kern="0" dirty="0">
                <a:latin typeface="굴림" panose="020B0600000101010101" pitchFamily="50" charset="-127"/>
                <a:ea typeface="굴림" panose="020B0600000101010101" pitchFamily="50" charset="-127"/>
              </a:rPr>
              <a:t>Osaka Bible College</a:t>
            </a:r>
            <a:r>
              <a:rPr lang="ja-JP" altLang="en-US" sz="3200" b="1" kern="0" dirty="0">
                <a:latin typeface="굴림" panose="020B0600000101010101" pitchFamily="50" charset="-127"/>
                <a:ea typeface="굴림" panose="020B0600000101010101" pitchFamily="50" charset="-127"/>
              </a:rPr>
              <a:t>の学長</a:t>
            </a:r>
            <a:r>
              <a:rPr lang="en-US" altLang="ja-JP" sz="3200" b="1" u="sng" kern="0" dirty="0">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Martin Clark</a:t>
            </a:r>
            <a:r>
              <a:rPr lang="ja-JP" altLang="en-US" sz="3200" b="1" kern="0" dirty="0">
                <a:latin typeface="굴림" panose="020B0600000101010101" pitchFamily="50" charset="-127"/>
                <a:ea typeface="굴림" panose="020B0600000101010101" pitchFamily="50" charset="-127"/>
              </a:rPr>
              <a:t>も張聖萬が日本滞在ビザを取得して勉強できるように力を貸してくれたこと。</a:t>
            </a:r>
            <a:endParaRPr lang="en-US" altLang="ja-JP"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lang="en-US" altLang="ko-KR" sz="3200" b="1" kern="0" dirty="0">
              <a:latin typeface="굴림" panose="020B0600000101010101" pitchFamily="50" charset="-127"/>
              <a:ea typeface="굴림" panose="020B0600000101010101" pitchFamily="50" charset="-127"/>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여섯째</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도쿄 주재 선교사 </a:t>
            </a:r>
            <a:r>
              <a:rPr kumimoji="0" lang="en-US" altLang="ko-KR" sz="3200" b="1"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cs typeface="+mn-cs"/>
              </a:rPr>
              <a:t>Harold Sims</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와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Osaka Bible College</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의 학장</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en-US" altLang="ko-KR" sz="3200" b="1"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cs typeface="+mn-cs"/>
              </a:rPr>
              <a:t>Martin Clark</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도 장성만이 일본 체류 비자를 받고 공부할 수 있도록 힘을 보탠 것</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endParaRPr lang="en-US" altLang="ko-KR" sz="3200" b="1" kern="0" dirty="0">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77341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991544" y="692696"/>
            <a:ext cx="9361040" cy="5509200"/>
          </a:xfrm>
          <a:prstGeom prst="rect">
            <a:avLst/>
          </a:prstGeom>
          <a:noFill/>
        </p:spPr>
        <p:txBody>
          <a:bodyPr wrap="square" rtlCol="0">
            <a:spAutoFit/>
          </a:bodyPr>
          <a:lstStyle/>
          <a:p>
            <a:pPr algn="ctr" fontAlgn="base"/>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張聖萬牧師の日本留学</a:t>
            </a:r>
          </a:p>
          <a:p>
            <a:pPr marL="457200" indent="-457200" algn="just" fontAlgn="base">
              <a:buFont typeface="Wingdings" panose="05000000000000000000" pitchFamily="2" charset="2"/>
              <a:buChar char="l"/>
            </a:pPr>
            <a:endParaRPr lang="en-US" altLang="ko-KR"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en-US" altLang="ja-JP" sz="3200" b="1" kern="0" dirty="0">
                <a:latin typeface="굴림" panose="020B0600000101010101" pitchFamily="50" charset="-127"/>
                <a:ea typeface="굴림" panose="020B0600000101010101" pitchFamily="50" charset="-127"/>
              </a:rPr>
              <a:t>1961</a:t>
            </a:r>
            <a:r>
              <a:rPr lang="ja-JP" altLang="en-US" sz="3200" b="1" kern="0" dirty="0">
                <a:latin typeface="굴림" panose="020B0600000101010101" pitchFamily="50" charset="-127"/>
                <a:ea typeface="굴림" panose="020B0600000101010101" pitchFamily="50" charset="-127"/>
              </a:rPr>
              <a:t>年に大阪聖書神学校に編入学し、その年に</a:t>
            </a:r>
            <a:r>
              <a:rPr lang="en-US" altLang="ja-JP" sz="3200" b="1" kern="0" dirty="0">
                <a:latin typeface="굴림" panose="020B0600000101010101" pitchFamily="50" charset="-127"/>
                <a:ea typeface="굴림" panose="020B0600000101010101" pitchFamily="50" charset="-127"/>
              </a:rPr>
              <a:t>3</a:t>
            </a:r>
            <a:r>
              <a:rPr lang="ja-JP" altLang="en-US" sz="3200" b="1" kern="0" dirty="0">
                <a:latin typeface="굴림" panose="020B0600000101010101" pitchFamily="50" charset="-127"/>
                <a:ea typeface="굴림" panose="020B0600000101010101" pitchFamily="50" charset="-127"/>
              </a:rPr>
              <a:t>ヶ月のビザを</a:t>
            </a:r>
            <a:r>
              <a:rPr lang="en-US" altLang="ja-JP" sz="3200" b="1" kern="0" dirty="0">
                <a:latin typeface="굴림" panose="020B0600000101010101" pitchFamily="50" charset="-127"/>
                <a:ea typeface="굴림" panose="020B0600000101010101" pitchFamily="50" charset="-127"/>
              </a:rPr>
              <a:t>2</a:t>
            </a:r>
            <a:r>
              <a:rPr lang="ja-JP" altLang="en-US" sz="3200" b="1" kern="0" dirty="0">
                <a:latin typeface="굴림" panose="020B0600000101010101" pitchFamily="50" charset="-127"/>
                <a:ea typeface="굴림" panose="020B0600000101010101" pitchFamily="50" charset="-127"/>
              </a:rPr>
              <a:t>回ほど取得し、</a:t>
            </a:r>
            <a:r>
              <a:rPr lang="en-US" altLang="ja-JP" sz="3200" b="1" kern="0" dirty="0">
                <a:latin typeface="굴림" panose="020B0600000101010101" pitchFamily="50" charset="-127"/>
                <a:ea typeface="굴림" panose="020B0600000101010101" pitchFamily="50" charset="-127"/>
              </a:rPr>
              <a:t>2</a:t>
            </a:r>
            <a:r>
              <a:rPr lang="ja-JP" altLang="en-US" sz="3200" b="1" kern="0" dirty="0">
                <a:latin typeface="굴림" panose="020B0600000101010101" pitchFamily="50" charset="-127"/>
                <a:ea typeface="굴림" panose="020B0600000101010101" pitchFamily="50" charset="-127"/>
              </a:rPr>
              <a:t>学期、つまり</a:t>
            </a:r>
            <a:r>
              <a:rPr lang="en-US" altLang="ja-JP" sz="3200" b="1" kern="0" dirty="0">
                <a:latin typeface="굴림" panose="020B0600000101010101" pitchFamily="50" charset="-127"/>
                <a:ea typeface="굴림" panose="020B0600000101010101" pitchFamily="50" charset="-127"/>
              </a:rPr>
              <a:t>6</a:t>
            </a:r>
            <a:r>
              <a:rPr lang="ja-JP" altLang="en-US" sz="3200" b="1" kern="0" dirty="0">
                <a:latin typeface="굴림" panose="020B0600000101010101" pitchFamily="50" charset="-127"/>
                <a:ea typeface="굴림" panose="020B0600000101010101" pitchFamily="50" charset="-127"/>
              </a:rPr>
              <a:t>週間の集中講義に</a:t>
            </a:r>
            <a:r>
              <a:rPr lang="en-US" altLang="ja-JP" sz="3200" b="1" kern="0" dirty="0">
                <a:latin typeface="굴림" panose="020B0600000101010101" pitchFamily="50" charset="-127"/>
                <a:ea typeface="굴림" panose="020B0600000101010101" pitchFamily="50" charset="-127"/>
              </a:rPr>
              <a:t>2</a:t>
            </a:r>
            <a:r>
              <a:rPr lang="ja-JP" altLang="en-US" sz="3200" b="1" kern="0" dirty="0">
                <a:latin typeface="굴림" panose="020B0600000101010101" pitchFamily="50" charset="-127"/>
                <a:ea typeface="굴림" panose="020B0600000101010101" pitchFamily="50" charset="-127"/>
              </a:rPr>
              <a:t>回出席して卒業証書を受け取りました。</a:t>
            </a:r>
            <a:endParaRPr lang="en-US" altLang="ja-JP"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lang="en-US" altLang="ko-KR" sz="3200" b="1" kern="0" dirty="0">
              <a:latin typeface="굴림" panose="020B0600000101010101" pitchFamily="50" charset="-127"/>
              <a:ea typeface="굴림" panose="020B0600000101010101" pitchFamily="50" charset="-127"/>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1961</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년에 오사카성서신학교에 </a:t>
            </a:r>
            <a:r>
              <a:rPr kumimoji="0" lang="ko-KR" altLang="en-US" sz="3200" b="1" i="0" u="none" strike="noStrike" kern="0" cap="none" spc="0" normalizeH="0" baseline="0" noProof="0" dirty="0" err="1">
                <a:ln>
                  <a:noFill/>
                </a:ln>
                <a:solidFill>
                  <a:prstClr val="black"/>
                </a:solidFill>
                <a:effectLst/>
                <a:uLnTx/>
                <a:uFillTx/>
                <a:latin typeface="굴림" panose="020B0600000101010101" pitchFamily="50" charset="-127"/>
                <a:ea typeface="굴림" panose="020B0600000101010101" pitchFamily="50" charset="-127"/>
                <a:cs typeface="+mn-cs"/>
              </a:rPr>
              <a:t>편입학하였는데</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그해에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3</a:t>
            </a:r>
            <a:r>
              <a:rPr kumimoji="0" lang="ko-KR" altLang="en-US" sz="3200" b="1" i="0" u="none" strike="noStrike" kern="0" cap="none" spc="0" normalizeH="0" baseline="0" noProof="0" dirty="0" err="1">
                <a:ln>
                  <a:noFill/>
                </a:ln>
                <a:solidFill>
                  <a:prstClr val="black"/>
                </a:solidFill>
                <a:effectLst/>
                <a:uLnTx/>
                <a:uFillTx/>
                <a:latin typeface="굴림" panose="020B0600000101010101" pitchFamily="50" charset="-127"/>
                <a:ea typeface="굴림" panose="020B0600000101010101" pitchFamily="50" charset="-127"/>
                <a:cs typeface="+mn-cs"/>
              </a:rPr>
              <a:t>개월짜리</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비자를 가까스로 두 차례 정도 받아 두 학기 곧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6</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주간 집중강의에 두 차례 참석하고서 졸업장을 받았다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endParaRPr lang="en-US" altLang="ko-KR" sz="3200" b="1" kern="0" dirty="0">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3294401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991544" y="992917"/>
            <a:ext cx="9361040" cy="4524315"/>
          </a:xfrm>
          <a:prstGeom prst="rect">
            <a:avLst/>
          </a:prstGeom>
          <a:noFill/>
        </p:spPr>
        <p:txBody>
          <a:bodyPr wrap="square" rtlCol="0">
            <a:spAutoFit/>
          </a:bodyPr>
          <a:lstStyle/>
          <a:p>
            <a:pPr algn="ctr" fontAlgn="base"/>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張聖萬牧師の日本留学</a:t>
            </a:r>
          </a:p>
          <a:p>
            <a:pPr marL="457200" indent="-457200" algn="just" fontAlgn="base">
              <a:buFont typeface="Wingdings" panose="05000000000000000000" pitchFamily="2" charset="2"/>
              <a:buChar char="l"/>
            </a:pPr>
            <a:endParaRPr lang="en-US" altLang="ko-KR"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en-US" altLang="ja-JP" sz="3200" b="1" kern="0" dirty="0">
                <a:latin typeface="굴림" panose="020B0600000101010101" pitchFamily="50" charset="-127"/>
                <a:ea typeface="굴림" panose="020B0600000101010101" pitchFamily="50" charset="-127"/>
              </a:rPr>
              <a:t>6</a:t>
            </a:r>
            <a:r>
              <a:rPr lang="ja-JP" altLang="en-US" sz="3200" b="1" kern="0" dirty="0">
                <a:latin typeface="굴림" panose="020B0600000101010101" pitchFamily="50" charset="-127"/>
                <a:ea typeface="굴림" panose="020B0600000101010101" pitchFamily="50" charset="-127"/>
              </a:rPr>
              <a:t>週間の集中講義は当時、ソウル聖書神学校、大阪聖書大学、鹿屋基督教センターで行われていた慣習だった。</a:t>
            </a:r>
            <a:endParaRPr lang="en-US" altLang="ja-JP"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lang="en-US" altLang="ko-KR" sz="3200" b="1" kern="0" dirty="0">
              <a:latin typeface="굴림" panose="020B0600000101010101" pitchFamily="50" charset="-127"/>
              <a:ea typeface="굴림" panose="020B0600000101010101" pitchFamily="50" charset="-127"/>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6</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주간 집중강의는 당시 서울성서신학교</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오사카성서대학</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err="1">
                <a:ln>
                  <a:noFill/>
                </a:ln>
                <a:solidFill>
                  <a:prstClr val="black"/>
                </a:solidFill>
                <a:effectLst/>
                <a:uLnTx/>
                <a:uFillTx/>
                <a:latin typeface="굴림" panose="020B0600000101010101" pitchFamily="50" charset="-127"/>
                <a:ea typeface="굴림" panose="020B0600000101010101" pitchFamily="50" charset="-127"/>
                <a:cs typeface="+mn-cs"/>
              </a:rPr>
              <a:t>가노야기독센터에서</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이뤄진 관행이었다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endParaRPr lang="en-US" altLang="ko-KR" sz="3200" b="1" kern="0" dirty="0">
              <a:latin typeface="굴림" panose="020B0600000101010101" pitchFamily="50" charset="-127"/>
              <a:ea typeface="굴림" panose="020B0600000101010101" pitchFamily="50" charset="-127"/>
            </a:endParaRPr>
          </a:p>
        </p:txBody>
      </p:sp>
      <p:sp>
        <p:nvSpPr>
          <p:cNvPr id="2" name="사각형: 모서리가 접힌 도형 1">
            <a:extLst>
              <a:ext uri="{FF2B5EF4-FFF2-40B4-BE49-F238E27FC236}">
                <a16:creationId xmlns:a16="http://schemas.microsoft.com/office/drawing/2014/main" id="{B86B3988-26CB-C2E8-D165-3B6BA5D47698}"/>
              </a:ext>
            </a:extLst>
          </p:cNvPr>
          <p:cNvSpPr/>
          <p:nvPr/>
        </p:nvSpPr>
        <p:spPr>
          <a:xfrm>
            <a:off x="1775520" y="692696"/>
            <a:ext cx="9649072" cy="5328592"/>
          </a:xfrm>
          <a:prstGeom prst="foldedCorner">
            <a:avLst/>
          </a:prstGeom>
          <a:solidFill>
            <a:schemeClr val="bg1">
              <a:alpha val="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189376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991544" y="992917"/>
            <a:ext cx="9361040" cy="4524315"/>
          </a:xfrm>
          <a:prstGeom prst="rect">
            <a:avLst/>
          </a:prstGeom>
          <a:noFill/>
        </p:spPr>
        <p:txBody>
          <a:bodyPr wrap="square" rtlCol="0">
            <a:spAutoFit/>
          </a:bodyPr>
          <a:lstStyle/>
          <a:p>
            <a:pPr algn="ctr" fontAlgn="base"/>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張聖萬牧師の日本留学</a:t>
            </a:r>
          </a:p>
          <a:p>
            <a:pPr marL="457200" indent="-457200" algn="just" fontAlgn="base">
              <a:buFont typeface="Wingdings" panose="05000000000000000000" pitchFamily="2" charset="2"/>
              <a:buChar char="l"/>
            </a:pPr>
            <a:endParaRPr lang="en-US" altLang="ko-KR"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ja-JP" altLang="en-US" sz="3200" b="1" kern="0" dirty="0">
                <a:latin typeface="굴림" panose="020B0600000101010101" pitchFamily="50" charset="-127"/>
                <a:ea typeface="굴림" panose="020B0600000101010101" pitchFamily="50" charset="-127"/>
              </a:rPr>
              <a:t>講師招聘の困難、学生の経済的困難、交通の不便、宣教師の過重な業務が理由だったと推定される。</a:t>
            </a:r>
            <a:endParaRPr lang="en-US" altLang="ja-JP"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lang="en-US" altLang="ko-KR" sz="3200" b="1" kern="0" dirty="0">
              <a:latin typeface="굴림" panose="020B0600000101010101" pitchFamily="50" charset="-127"/>
              <a:ea typeface="굴림" panose="020B0600000101010101" pitchFamily="50" charset="-127"/>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err="1">
                <a:ln>
                  <a:noFill/>
                </a:ln>
                <a:solidFill>
                  <a:prstClr val="black"/>
                </a:solidFill>
                <a:effectLst/>
                <a:uLnTx/>
                <a:uFillTx/>
                <a:latin typeface="굴림" panose="020B0600000101010101" pitchFamily="50" charset="-127"/>
                <a:ea typeface="굴림" panose="020B0600000101010101" pitchFamily="50" charset="-127"/>
                <a:cs typeface="+mn-cs"/>
              </a:rPr>
              <a:t>강사초빙의</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어려움</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학생들의 경제적 어려움</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교통불편</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선교사들의 과중한 업무가 이유였을 것으로 추정된다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endParaRPr lang="en-US" altLang="ko-KR" sz="3200" b="1" kern="0" dirty="0">
              <a:latin typeface="굴림" panose="020B0600000101010101" pitchFamily="50" charset="-127"/>
              <a:ea typeface="굴림" panose="020B0600000101010101" pitchFamily="50" charset="-127"/>
            </a:endParaRPr>
          </a:p>
        </p:txBody>
      </p:sp>
      <p:sp>
        <p:nvSpPr>
          <p:cNvPr id="2" name="사각형: 모서리가 접힌 도형 1">
            <a:extLst>
              <a:ext uri="{FF2B5EF4-FFF2-40B4-BE49-F238E27FC236}">
                <a16:creationId xmlns:a16="http://schemas.microsoft.com/office/drawing/2014/main" id="{B2ABC0FA-3C4B-1B5C-6903-3CFA82BD23DF}"/>
              </a:ext>
            </a:extLst>
          </p:cNvPr>
          <p:cNvSpPr/>
          <p:nvPr/>
        </p:nvSpPr>
        <p:spPr>
          <a:xfrm>
            <a:off x="1775520" y="692696"/>
            <a:ext cx="9649072" cy="5328592"/>
          </a:xfrm>
          <a:prstGeom prst="foldedCorner">
            <a:avLst/>
          </a:prstGeom>
          <a:solidFill>
            <a:schemeClr val="bg1">
              <a:alpha val="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465168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847528" y="764704"/>
            <a:ext cx="9361040" cy="5509200"/>
          </a:xfrm>
          <a:prstGeom prst="rect">
            <a:avLst/>
          </a:prstGeom>
          <a:noFill/>
        </p:spPr>
        <p:txBody>
          <a:bodyPr wrap="square" rtlCol="0">
            <a:spAutoFit/>
          </a:bodyPr>
          <a:lstStyle/>
          <a:p>
            <a:pPr algn="ctr" fontAlgn="base"/>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張聖萬牧師の日本留学</a:t>
            </a:r>
          </a:p>
          <a:p>
            <a:pPr marL="457200" indent="-457200" algn="just" fontAlgn="base">
              <a:buFont typeface="Wingdings" panose="05000000000000000000" pitchFamily="2" charset="2"/>
              <a:buChar char="l"/>
            </a:pPr>
            <a:endParaRPr lang="en-US" altLang="ko-KR"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ja-JP" altLang="en-US" sz="3200" b="1" kern="0" dirty="0">
                <a:latin typeface="굴림" panose="020B0600000101010101" pitchFamily="50" charset="-127"/>
                <a:ea typeface="굴림" panose="020B0600000101010101" pitchFamily="50" charset="-127"/>
              </a:rPr>
              <a:t>張聖萬牧師は、日本キリスト教大会期間であった</a:t>
            </a:r>
            <a:r>
              <a:rPr lang="en-US" altLang="ja-JP" sz="3200" b="1" kern="0" dirty="0">
                <a:latin typeface="굴림" panose="020B0600000101010101" pitchFamily="50" charset="-127"/>
                <a:ea typeface="굴림" panose="020B0600000101010101" pitchFamily="50" charset="-127"/>
              </a:rPr>
              <a:t>1961</a:t>
            </a:r>
            <a:r>
              <a:rPr lang="ja-JP" altLang="en-US" sz="3200" b="1" kern="0" dirty="0">
                <a:latin typeface="굴림" panose="020B0600000101010101" pitchFamily="50" charset="-127"/>
                <a:ea typeface="굴림" panose="020B0600000101010101" pitchFamily="50" charset="-127"/>
              </a:rPr>
              <a:t>年</a:t>
            </a:r>
            <a:r>
              <a:rPr lang="en-US" altLang="ja-JP" sz="3200" b="1" kern="0" dirty="0">
                <a:latin typeface="굴림" panose="020B0600000101010101" pitchFamily="50" charset="-127"/>
                <a:ea typeface="굴림" panose="020B0600000101010101" pitchFamily="50" charset="-127"/>
              </a:rPr>
              <a:t>3</a:t>
            </a:r>
            <a:r>
              <a:rPr lang="ja-JP" altLang="en-US" sz="3200" b="1" kern="0" dirty="0">
                <a:latin typeface="굴림" panose="020B0600000101010101" pitchFamily="50" charset="-127"/>
                <a:ea typeface="굴림" panose="020B0600000101010101" pitchFamily="50" charset="-127"/>
              </a:rPr>
              <a:t>月</a:t>
            </a:r>
            <a:r>
              <a:rPr lang="en-US" altLang="ja-JP" sz="3200" b="1" kern="0" dirty="0">
                <a:latin typeface="굴림" panose="020B0600000101010101" pitchFamily="50" charset="-127"/>
                <a:ea typeface="굴림" panose="020B0600000101010101" pitchFamily="50" charset="-127"/>
              </a:rPr>
              <a:t>31</a:t>
            </a:r>
            <a:r>
              <a:rPr lang="ja-JP" altLang="en-US" sz="3200" b="1" kern="0" dirty="0">
                <a:latin typeface="굴림" panose="020B0600000101010101" pitchFamily="50" charset="-127"/>
                <a:ea typeface="굴림" panose="020B0600000101010101" pitchFamily="50" charset="-127"/>
              </a:rPr>
              <a:t>日に献堂礼拝を行った新しく建てられた大学の建物で授業を受けたと推定される。当時の学長は</a:t>
            </a:r>
            <a:r>
              <a:rPr lang="en-US" altLang="ja-JP" sz="3200" b="1" kern="0" dirty="0">
                <a:latin typeface="굴림" panose="020B0600000101010101" pitchFamily="50" charset="-127"/>
                <a:ea typeface="굴림" panose="020B0600000101010101" pitchFamily="50" charset="-127"/>
              </a:rPr>
              <a:t>Martin B. Clark</a:t>
            </a:r>
            <a:r>
              <a:rPr lang="ja-JP" altLang="en-US" sz="3200" b="1" kern="0" dirty="0">
                <a:latin typeface="굴림" panose="020B0600000101010101" pitchFamily="50" charset="-127"/>
                <a:ea typeface="굴림" panose="020B0600000101010101" pitchFamily="50" charset="-127"/>
              </a:rPr>
              <a:t>だった。</a:t>
            </a:r>
            <a:endParaRPr lang="en-US" altLang="ja-JP"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lang="en-US" altLang="ko-KR" sz="3200" b="1" kern="0" dirty="0">
              <a:latin typeface="굴림" panose="020B0600000101010101" pitchFamily="50" charset="-127"/>
              <a:ea typeface="굴림" panose="020B0600000101010101" pitchFamily="50" charset="-127"/>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張聖萬牧師는 일본 그리스도인 대회 기간이었던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1961</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년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3</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월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31</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일에 헌당예배를 드린 새로 지은 대학건물에서 수업을 받았을 것으로 추정된다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당시 학장은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Martin B. Clark</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였다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endParaRPr lang="en-US" altLang="ko-KR" sz="3200" b="1" kern="0" dirty="0">
              <a:latin typeface="굴림" panose="020B0600000101010101" pitchFamily="50" charset="-127"/>
              <a:ea typeface="굴림" panose="020B0600000101010101" pitchFamily="50" charset="-127"/>
            </a:endParaRPr>
          </a:p>
        </p:txBody>
      </p:sp>
      <p:sp>
        <p:nvSpPr>
          <p:cNvPr id="2" name="사각형: 모서리가 접힌 도형 1">
            <a:extLst>
              <a:ext uri="{FF2B5EF4-FFF2-40B4-BE49-F238E27FC236}">
                <a16:creationId xmlns:a16="http://schemas.microsoft.com/office/drawing/2014/main" id="{B2ABC0FA-3C4B-1B5C-6903-3CFA82BD23DF}"/>
              </a:ext>
            </a:extLst>
          </p:cNvPr>
          <p:cNvSpPr/>
          <p:nvPr/>
        </p:nvSpPr>
        <p:spPr>
          <a:xfrm>
            <a:off x="1775520" y="692696"/>
            <a:ext cx="9793088" cy="5832648"/>
          </a:xfrm>
          <a:prstGeom prst="foldedCorner">
            <a:avLst/>
          </a:prstGeom>
          <a:solidFill>
            <a:schemeClr val="bg1">
              <a:alpha val="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916302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775520" y="620688"/>
            <a:ext cx="9505056" cy="5016758"/>
          </a:xfrm>
          <a:prstGeom prst="rect">
            <a:avLst/>
          </a:prstGeom>
          <a:noFill/>
        </p:spPr>
        <p:txBody>
          <a:bodyPr wrap="square" rtlCol="0">
            <a:spAutoFit/>
          </a:bodyPr>
          <a:lstStyle/>
          <a:p>
            <a:pPr algn="ctr" fontAlgn="base"/>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張聖萬牧師の日本留学ビザ取得の難しさ</a:t>
            </a:r>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algn="ctr" fontAlgn="base"/>
            <a:endPar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en-US" altLang="ja-JP" sz="3200" b="1" kern="0" dirty="0">
                <a:latin typeface="굴림" panose="020B0600000101010101" pitchFamily="50" charset="-127"/>
                <a:ea typeface="굴림" panose="020B0600000101010101" pitchFamily="50" charset="-127"/>
              </a:rPr>
              <a:t>“1961</a:t>
            </a:r>
            <a:r>
              <a:rPr lang="ja-JP" altLang="en-US" sz="3200" b="1" kern="0" dirty="0">
                <a:latin typeface="굴림" panose="020B0600000101010101" pitchFamily="50" charset="-127"/>
                <a:ea typeface="굴림" panose="020B0600000101010101" pitchFamily="50" charset="-127"/>
              </a:rPr>
              <a:t>年</a:t>
            </a:r>
            <a:r>
              <a:rPr lang="en-US" altLang="ja-JP" sz="3200" b="1" kern="0" dirty="0">
                <a:latin typeface="굴림" panose="020B0600000101010101" pitchFamily="50" charset="-127"/>
                <a:ea typeface="굴림" panose="020B0600000101010101" pitchFamily="50" charset="-127"/>
              </a:rPr>
              <a:t>5</a:t>
            </a:r>
            <a:r>
              <a:rPr lang="ja-JP" altLang="en-US" sz="3200" b="1" kern="0" dirty="0">
                <a:latin typeface="굴림" panose="020B0600000101010101" pitchFamily="50" charset="-127"/>
                <a:ea typeface="굴림" panose="020B0600000101010101" pitchFamily="50" charset="-127"/>
              </a:rPr>
              <a:t>月末に張聖萬牧師が日本の私たちの家を訪れました</a:t>
            </a:r>
            <a:r>
              <a:rPr lang="en-US" altLang="ja-JP" sz="3200" b="1" kern="0" dirty="0">
                <a:latin typeface="굴림" panose="020B0600000101010101" pitchFamily="50" charset="-127"/>
                <a:ea typeface="굴림" panose="020B0600000101010101" pitchFamily="50" charset="-127"/>
              </a:rPr>
              <a:t>...</a:t>
            </a:r>
            <a:r>
              <a:rPr lang="ja-JP" altLang="en-US" sz="3200" b="1" kern="0" dirty="0">
                <a:latin typeface="굴림" panose="020B0600000101010101" pitchFamily="50" charset="-127"/>
                <a:ea typeface="굴림" panose="020B0600000101010101" pitchFamily="50" charset="-127"/>
              </a:rPr>
              <a:t>彼は日本に入国するために</a:t>
            </a:r>
            <a:r>
              <a:rPr lang="en-US" altLang="ja-JP" sz="3200" b="1" kern="0" dirty="0">
                <a:latin typeface="굴림" panose="020B0600000101010101" pitchFamily="50" charset="-127"/>
                <a:ea typeface="굴림" panose="020B0600000101010101" pitchFamily="50" charset="-127"/>
              </a:rPr>
              <a:t>6</a:t>
            </a:r>
            <a:r>
              <a:rPr lang="ja-JP" altLang="en-US" sz="3200" b="1" kern="0" dirty="0">
                <a:latin typeface="굴림" panose="020B0600000101010101" pitchFamily="50" charset="-127"/>
                <a:ea typeface="굴림" panose="020B0600000101010101" pitchFamily="50" charset="-127"/>
              </a:rPr>
              <a:t>ヶ月の訪問ビザを取得しようとしました。 ハロルド・シムズ</a:t>
            </a:r>
            <a:r>
              <a:rPr lang="en-US" altLang="ja-JP" sz="3200" b="1" kern="0" dirty="0">
                <a:latin typeface="굴림" panose="020B0600000101010101" pitchFamily="50" charset="-127"/>
                <a:ea typeface="굴림" panose="020B0600000101010101" pitchFamily="50" charset="-127"/>
              </a:rPr>
              <a:t>(Harold Sims)</a:t>
            </a:r>
            <a:r>
              <a:rPr lang="ja-JP" altLang="en-US" sz="3200" b="1" kern="0" dirty="0">
                <a:latin typeface="굴림" panose="020B0600000101010101" pitchFamily="50" charset="-127"/>
                <a:ea typeface="굴림" panose="020B0600000101010101" pitchFamily="50" charset="-127"/>
              </a:rPr>
              <a:t>と私が手紙を書き、書類を作成し、公務員を訪ね、</a:t>
            </a:r>
            <a:r>
              <a:rPr lang="en-US" altLang="ja-JP" sz="3200" b="1" kern="0" dirty="0">
                <a:latin typeface="굴림" panose="020B0600000101010101" pitchFamily="50" charset="-127"/>
                <a:ea typeface="굴림" panose="020B0600000101010101" pitchFamily="50" charset="-127"/>
              </a:rPr>
              <a:t>'</a:t>
            </a:r>
            <a:r>
              <a:rPr lang="ja-JP" altLang="en-US" sz="3200" b="1" kern="0" dirty="0">
                <a:latin typeface="굴림" panose="020B0600000101010101" pitchFamily="50" charset="-127"/>
                <a:ea typeface="굴림" panose="020B0600000101010101" pitchFamily="50" charset="-127"/>
              </a:rPr>
              <a:t>絵に描いた餅のようにもっともらしい</a:t>
            </a:r>
            <a:r>
              <a:rPr lang="en-US" altLang="ja-JP" sz="3200" b="1" kern="0" dirty="0">
                <a:latin typeface="굴림" panose="020B0600000101010101" pitchFamily="50" charset="-127"/>
                <a:ea typeface="굴림" panose="020B0600000101010101" pitchFamily="50" charset="-127"/>
              </a:rPr>
              <a:t>'(pie in the sky)</a:t>
            </a:r>
            <a:r>
              <a:rPr lang="ja-JP" altLang="en-US" sz="3200" b="1" kern="0" dirty="0">
                <a:latin typeface="굴림" panose="020B0600000101010101" pitchFamily="50" charset="-127"/>
                <a:ea typeface="굴림" panose="020B0600000101010101" pitchFamily="50" charset="-127"/>
              </a:rPr>
              <a:t>約束をした後に初めて、彼に</a:t>
            </a:r>
            <a:r>
              <a:rPr lang="en-US" altLang="ja-JP" sz="3200" b="1" kern="0" dirty="0">
                <a:latin typeface="굴림" panose="020B0600000101010101" pitchFamily="50" charset="-127"/>
                <a:ea typeface="굴림" panose="020B0600000101010101" pitchFamily="50" charset="-127"/>
              </a:rPr>
              <a:t>3</a:t>
            </a:r>
            <a:r>
              <a:rPr lang="ja-JP" altLang="en-US" sz="3200" b="1" kern="0" dirty="0">
                <a:latin typeface="굴림" panose="020B0600000101010101" pitchFamily="50" charset="-127"/>
                <a:ea typeface="굴림" panose="020B0600000101010101" pitchFamily="50" charset="-127"/>
              </a:rPr>
              <a:t>ヶ月の滞在ビザを与えてくれました</a:t>
            </a:r>
            <a:r>
              <a:rPr lang="en-US" altLang="ja-JP" sz="3200" b="1" kern="0" dirty="0">
                <a:latin typeface="굴림" panose="020B0600000101010101" pitchFamily="50" charset="-127"/>
                <a:ea typeface="굴림" panose="020B0600000101010101" pitchFamily="50" charset="-127"/>
              </a:rPr>
              <a:t>... ”</a:t>
            </a:r>
            <a:r>
              <a:rPr lang="ja-JP" altLang="en-US" sz="3200" b="1" kern="0" dirty="0">
                <a:latin typeface="굴림" panose="020B0600000101010101" pitchFamily="50" charset="-127"/>
                <a:ea typeface="굴림" panose="020B0600000101010101" pitchFamily="50" charset="-127"/>
              </a:rPr>
              <a:t>。</a:t>
            </a:r>
            <a:r>
              <a:rPr lang="en-US" altLang="ja-JP" sz="3200" b="1" kern="0" dirty="0">
                <a:latin typeface="굴림" panose="020B0600000101010101" pitchFamily="50" charset="-127"/>
                <a:ea typeface="굴림" panose="020B0600000101010101" pitchFamily="50" charset="-127"/>
              </a:rPr>
              <a:t>- Mark G. Maxey</a:t>
            </a:r>
            <a:endParaRPr lang="en-US" altLang="ko-KR" sz="3200" b="1" kern="0" dirty="0">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2596207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775520" y="620688"/>
            <a:ext cx="9505056" cy="5509200"/>
          </a:xfrm>
          <a:prstGeom prst="rect">
            <a:avLst/>
          </a:prstGeom>
          <a:noFill/>
        </p:spPr>
        <p:txBody>
          <a:bodyPr wrap="square" rtlCol="0">
            <a:spAutoFit/>
          </a:bodyPr>
          <a:lstStyle/>
          <a:p>
            <a:pPr algn="ctr" fontAlgn="base"/>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張聖萬牧師の日本留学ビザ取得の難しさ</a:t>
            </a:r>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algn="ctr" fontAlgn="base"/>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장성만 목사의 일본유학 비자 취득의 어려움</a:t>
            </a:r>
            <a:endPar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lang="en-US" altLang="ko-KR"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en-US" altLang="ko-KR" sz="3200" b="1" kern="0" dirty="0">
                <a:latin typeface="굴림" panose="020B0600000101010101" pitchFamily="50" charset="-127"/>
                <a:ea typeface="굴림" panose="020B0600000101010101" pitchFamily="50" charset="-127"/>
              </a:rPr>
              <a:t>“1961</a:t>
            </a:r>
            <a:r>
              <a:rPr lang="ko-KR" altLang="en-US" sz="3200" b="1" kern="0" dirty="0">
                <a:latin typeface="굴림" panose="020B0600000101010101" pitchFamily="50" charset="-127"/>
                <a:ea typeface="굴림" panose="020B0600000101010101" pitchFamily="50" charset="-127"/>
              </a:rPr>
              <a:t>년 </a:t>
            </a:r>
            <a:r>
              <a:rPr lang="en-US" altLang="ko-KR" sz="3200" b="1" kern="0" dirty="0">
                <a:latin typeface="굴림" panose="020B0600000101010101" pitchFamily="50" charset="-127"/>
                <a:ea typeface="굴림" panose="020B0600000101010101" pitchFamily="50" charset="-127"/>
              </a:rPr>
              <a:t>5</a:t>
            </a:r>
            <a:r>
              <a:rPr lang="ko-KR" altLang="en-US" sz="3200" b="1" kern="0" dirty="0">
                <a:latin typeface="굴림" panose="020B0600000101010101" pitchFamily="50" charset="-127"/>
                <a:ea typeface="굴림" panose="020B0600000101010101" pitchFamily="50" charset="-127"/>
              </a:rPr>
              <a:t>월 말에 장성만 목사가 일본의 우리 집을 방문하였습니다</a:t>
            </a:r>
            <a:r>
              <a:rPr lang="en-US" altLang="ko-KR" sz="3200" b="1" kern="0" dirty="0">
                <a:latin typeface="굴림" panose="020B0600000101010101" pitchFamily="50" charset="-127"/>
                <a:ea typeface="굴림" panose="020B0600000101010101" pitchFamily="50" charset="-127"/>
              </a:rPr>
              <a:t>… </a:t>
            </a:r>
            <a:r>
              <a:rPr lang="ko-KR" altLang="en-US" sz="3200" b="1" kern="0" dirty="0">
                <a:latin typeface="굴림" panose="020B0600000101010101" pitchFamily="50" charset="-127"/>
                <a:ea typeface="굴림" panose="020B0600000101010101" pitchFamily="50" charset="-127"/>
              </a:rPr>
              <a:t>그는 일본에 입국하기 위해서 </a:t>
            </a:r>
            <a:r>
              <a:rPr lang="en-US" altLang="ko-KR" sz="3200" b="1" kern="0" dirty="0">
                <a:latin typeface="굴림" panose="020B0600000101010101" pitchFamily="50" charset="-127"/>
                <a:ea typeface="굴림" panose="020B0600000101010101" pitchFamily="50" charset="-127"/>
              </a:rPr>
              <a:t>6</a:t>
            </a:r>
            <a:r>
              <a:rPr lang="ko-KR" altLang="en-US" sz="3200" b="1" kern="0" dirty="0">
                <a:latin typeface="굴림" panose="020B0600000101010101" pitchFamily="50" charset="-127"/>
                <a:ea typeface="굴림" panose="020B0600000101010101" pitchFamily="50" charset="-127"/>
              </a:rPr>
              <a:t>개월 방문비자를 받고자 했습니다</a:t>
            </a:r>
            <a:r>
              <a:rPr lang="en-US" altLang="ko-KR" sz="3200" b="1" kern="0" dirty="0">
                <a:latin typeface="굴림" panose="020B0600000101010101" pitchFamily="50" charset="-127"/>
                <a:ea typeface="굴림" panose="020B0600000101010101" pitchFamily="50" charset="-127"/>
              </a:rPr>
              <a:t>. Harold Sims</a:t>
            </a:r>
            <a:r>
              <a:rPr lang="ko-KR" altLang="en-US" sz="3200" b="1" kern="0" dirty="0">
                <a:latin typeface="굴림" panose="020B0600000101010101" pitchFamily="50" charset="-127"/>
                <a:ea typeface="굴림" panose="020B0600000101010101" pitchFamily="50" charset="-127"/>
              </a:rPr>
              <a:t>와 내가 편지들을 쓰고</a:t>
            </a:r>
            <a:r>
              <a:rPr lang="en-US" altLang="ko-KR" sz="3200" b="1" kern="0" dirty="0">
                <a:latin typeface="굴림" panose="020B0600000101010101" pitchFamily="50" charset="-127"/>
                <a:ea typeface="굴림" panose="020B0600000101010101" pitchFamily="50" charset="-127"/>
              </a:rPr>
              <a:t>, </a:t>
            </a:r>
            <a:r>
              <a:rPr lang="ko-KR" altLang="en-US" sz="3200" b="1" kern="0" dirty="0">
                <a:latin typeface="굴림" panose="020B0600000101010101" pitchFamily="50" charset="-127"/>
                <a:ea typeface="굴림" panose="020B0600000101010101" pitchFamily="50" charset="-127"/>
              </a:rPr>
              <a:t>서류들을 작성하였으며</a:t>
            </a:r>
            <a:r>
              <a:rPr lang="en-US" altLang="ko-KR" sz="3200" b="1" kern="0" dirty="0">
                <a:latin typeface="굴림" panose="020B0600000101010101" pitchFamily="50" charset="-127"/>
                <a:ea typeface="굴림" panose="020B0600000101010101" pitchFamily="50" charset="-127"/>
              </a:rPr>
              <a:t>, </a:t>
            </a:r>
            <a:r>
              <a:rPr lang="ko-KR" altLang="en-US" sz="3200" b="1" kern="0" dirty="0">
                <a:latin typeface="굴림" panose="020B0600000101010101" pitchFamily="50" charset="-127"/>
                <a:ea typeface="굴림" panose="020B0600000101010101" pitchFamily="50" charset="-127"/>
              </a:rPr>
              <a:t>공무원들을 찾아가 </a:t>
            </a:r>
            <a:r>
              <a:rPr lang="en-US" altLang="ko-KR" sz="3200" b="1" kern="0" dirty="0">
                <a:latin typeface="굴림" panose="020B0600000101010101" pitchFamily="50" charset="-127"/>
                <a:ea typeface="굴림" panose="020B0600000101010101" pitchFamily="50" charset="-127"/>
              </a:rPr>
              <a:t>‘</a:t>
            </a:r>
            <a:r>
              <a:rPr lang="ko-KR" altLang="en-US" sz="3200" b="1" kern="0" dirty="0">
                <a:latin typeface="굴림" panose="020B0600000101010101" pitchFamily="50" charset="-127"/>
                <a:ea typeface="굴림" panose="020B0600000101010101" pitchFamily="50" charset="-127"/>
              </a:rPr>
              <a:t>그림의 떡처럼 그럴싸한</a:t>
            </a:r>
            <a:r>
              <a:rPr lang="en-US" altLang="ko-KR" sz="3200" b="1" kern="0" dirty="0">
                <a:latin typeface="굴림" panose="020B0600000101010101" pitchFamily="50" charset="-127"/>
                <a:ea typeface="굴림" panose="020B0600000101010101" pitchFamily="50" charset="-127"/>
              </a:rPr>
              <a:t>’(pie in the sky) </a:t>
            </a:r>
            <a:r>
              <a:rPr lang="ko-KR" altLang="en-US" sz="3200" b="1" kern="0" dirty="0">
                <a:latin typeface="굴림" panose="020B0600000101010101" pitchFamily="50" charset="-127"/>
                <a:ea typeface="굴림" panose="020B0600000101010101" pitchFamily="50" charset="-127"/>
              </a:rPr>
              <a:t>약속을 하고 나서야 그에게 </a:t>
            </a:r>
            <a:r>
              <a:rPr lang="en-US" altLang="ko-KR" sz="3200" b="1" kern="0" dirty="0">
                <a:latin typeface="굴림" panose="020B0600000101010101" pitchFamily="50" charset="-127"/>
                <a:ea typeface="굴림" panose="020B0600000101010101" pitchFamily="50" charset="-127"/>
              </a:rPr>
              <a:t>3</a:t>
            </a:r>
            <a:r>
              <a:rPr lang="ko-KR" altLang="en-US" sz="3200" b="1" kern="0" dirty="0">
                <a:latin typeface="굴림" panose="020B0600000101010101" pitchFamily="50" charset="-127"/>
                <a:ea typeface="굴림" panose="020B0600000101010101" pitchFamily="50" charset="-127"/>
              </a:rPr>
              <a:t>개월 체류비자를 받게 해주었습니다</a:t>
            </a:r>
            <a:r>
              <a:rPr lang="en-US" altLang="ko-KR" sz="3200" b="1" kern="0" dirty="0">
                <a:latin typeface="굴림" panose="020B0600000101010101" pitchFamily="50" charset="-127"/>
                <a:ea typeface="굴림" panose="020B0600000101010101" pitchFamily="50" charset="-127"/>
              </a:rPr>
              <a:t>….” – Mark G. Maxey </a:t>
            </a:r>
          </a:p>
        </p:txBody>
      </p:sp>
    </p:spTree>
    <p:extLst>
      <p:ext uri="{BB962C8B-B14F-4D97-AF65-F5344CB8AC3E}">
        <p14:creationId xmlns:p14="http://schemas.microsoft.com/office/powerpoint/2010/main" val="3892800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775520" y="692696"/>
            <a:ext cx="9505056" cy="5016758"/>
          </a:xfrm>
          <a:prstGeom prst="rect">
            <a:avLst/>
          </a:prstGeom>
          <a:noFill/>
        </p:spPr>
        <p:txBody>
          <a:bodyPr wrap="square" rtlCol="0">
            <a:spAutoFit/>
          </a:bodyPr>
          <a:lstStyle/>
          <a:p>
            <a:pPr algn="ctr" fontAlgn="base"/>
            <a:r>
              <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Maxey</a:t>
            </a:r>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が張聖萬牧師を助けた理由</a:t>
            </a:r>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algn="ctr" fontAlgn="base"/>
            <a:r>
              <a:rPr lang="en-US" altLang="ko-KR"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Maxey</a:t>
            </a:r>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가 張聖萬牧師를 돕게 된 이유</a:t>
            </a:r>
          </a:p>
          <a:p>
            <a:pPr algn="ctr" fontAlgn="base"/>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ja-JP" altLang="en-US" sz="3200" b="1" kern="0" dirty="0">
                <a:latin typeface="굴림" panose="020B0600000101010101" pitchFamily="50" charset="-127"/>
                <a:ea typeface="굴림" panose="020B0600000101010101" pitchFamily="50" charset="-127"/>
              </a:rPr>
              <a:t>第一に、</a:t>
            </a:r>
            <a:r>
              <a:rPr lang="en-US" altLang="ja-JP" sz="3200" b="1" kern="0" dirty="0">
                <a:latin typeface="굴림" panose="020B0600000101010101" pitchFamily="50" charset="-127"/>
                <a:ea typeface="굴림" panose="020B0600000101010101" pitchFamily="50" charset="-127"/>
              </a:rPr>
              <a:t>Maxey</a:t>
            </a:r>
            <a:r>
              <a:rPr lang="ja-JP" altLang="en-US" sz="3200" b="1" kern="0" dirty="0">
                <a:latin typeface="굴림" panose="020B0600000101010101" pitchFamily="50" charset="-127"/>
                <a:ea typeface="굴림" panose="020B0600000101010101" pitchFamily="50" charset="-127"/>
              </a:rPr>
              <a:t>は若くて有能な牧師養成の重要性をよく知っており、張聖萬のビジョンが</a:t>
            </a:r>
            <a:r>
              <a:rPr lang="en-US" altLang="ja-JP" sz="3200" b="1" kern="0" dirty="0">
                <a:latin typeface="굴림" panose="020B0600000101010101" pitchFamily="50" charset="-127"/>
                <a:ea typeface="굴림" panose="020B0600000101010101" pitchFamily="50" charset="-127"/>
              </a:rPr>
              <a:t>Maxey</a:t>
            </a:r>
            <a:r>
              <a:rPr lang="ja-JP" altLang="en-US" sz="3200" b="1" kern="0" dirty="0">
                <a:latin typeface="굴림" panose="020B0600000101010101" pitchFamily="50" charset="-127"/>
                <a:ea typeface="굴림" panose="020B0600000101010101" pitchFamily="50" charset="-127"/>
              </a:rPr>
              <a:t>と同じだったからである。</a:t>
            </a:r>
            <a:endParaRPr lang="en-US" altLang="ja-JP"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lang="en-US" altLang="ko-KR" sz="3200" b="1" kern="0" dirty="0">
              <a:latin typeface="굴림" panose="020B0600000101010101" pitchFamily="50" charset="-127"/>
              <a:ea typeface="굴림" panose="020B0600000101010101" pitchFamily="50" charset="-127"/>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첫째</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Maxey</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는 젊고 유능한 목회자 양성의 중요성을 잘 알고 있었고</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張聖萬의 비전이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Maxey</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와 같았기 때문이다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endParaRPr lang="en-US" altLang="ko-KR" sz="3200" b="1" kern="0" dirty="0">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3843522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3"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ko-KR" altLang="en-US"/>
            </a:p>
          </p:txBody>
        </p:sp>
        <p:sp>
          <p:nvSpPr>
            <p:cNvPr id="84"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ko-KR" altLang="en-US"/>
            </a:p>
          </p:txBody>
        </p:sp>
        <p:sp>
          <p:nvSpPr>
            <p:cNvPr id="85"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ko-KR" altLang="en-US"/>
            </a:p>
          </p:txBody>
        </p:sp>
        <p:sp>
          <p:nvSpPr>
            <p:cNvPr id="86"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ko-KR" altLang="en-US"/>
            </a:p>
          </p:txBody>
        </p:sp>
        <p:sp>
          <p:nvSpPr>
            <p:cNvPr id="87"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ko-KR" altLang="en-US"/>
            </a:p>
          </p:txBody>
        </p:sp>
        <p:sp>
          <p:nvSpPr>
            <p:cNvPr id="88"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ko-KR" altLang="en-US"/>
            </a:p>
          </p:txBody>
        </p:sp>
        <p:sp>
          <p:nvSpPr>
            <p:cNvPr id="89"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ko-KR" altLang="en-US"/>
            </a:p>
          </p:txBody>
        </p:sp>
        <p:sp>
          <p:nvSpPr>
            <p:cNvPr id="90"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ko-KR" altLang="en-US"/>
            </a:p>
          </p:txBody>
        </p:sp>
        <p:sp>
          <p:nvSpPr>
            <p:cNvPr id="91"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ko-KR" altLang="en-US"/>
            </a:p>
          </p:txBody>
        </p:sp>
        <p:sp>
          <p:nvSpPr>
            <p:cNvPr id="92"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ko-KR" altLang="en-US"/>
            </a:p>
          </p:txBody>
        </p:sp>
        <p:sp>
          <p:nvSpPr>
            <p:cNvPr id="93"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ko-KR" altLang="en-US"/>
            </a:p>
          </p:txBody>
        </p:sp>
        <p:sp>
          <p:nvSpPr>
            <p:cNvPr id="94"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ko-KR" altLang="en-US"/>
            </a:p>
          </p:txBody>
        </p:sp>
      </p:grpSp>
      <p:grpSp>
        <p:nvGrpSpPr>
          <p:cNvPr id="96" name="Group 95">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7"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ko-KR" altLang="en-US"/>
            </a:p>
          </p:txBody>
        </p:sp>
        <p:sp>
          <p:nvSpPr>
            <p:cNvPr id="98"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ko-KR" altLang="en-US"/>
            </a:p>
          </p:txBody>
        </p:sp>
        <p:sp>
          <p:nvSpPr>
            <p:cNvPr id="99"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ko-KR" altLang="en-US"/>
            </a:p>
          </p:txBody>
        </p:sp>
        <p:sp>
          <p:nvSpPr>
            <p:cNvPr id="100"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ko-KR" altLang="en-US"/>
            </a:p>
          </p:txBody>
        </p:sp>
        <p:sp>
          <p:nvSpPr>
            <p:cNvPr id="101"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ko-KR" altLang="en-US"/>
            </a:p>
          </p:txBody>
        </p:sp>
        <p:sp>
          <p:nvSpPr>
            <p:cNvPr id="102"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ko-KR" altLang="en-US"/>
            </a:p>
          </p:txBody>
        </p:sp>
        <p:sp>
          <p:nvSpPr>
            <p:cNvPr id="103"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ko-KR" altLang="en-US"/>
            </a:p>
          </p:txBody>
        </p:sp>
        <p:sp>
          <p:nvSpPr>
            <p:cNvPr id="104"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ko-KR" altLang="en-US"/>
            </a:p>
          </p:txBody>
        </p:sp>
        <p:sp>
          <p:nvSpPr>
            <p:cNvPr id="105"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ko-KR" altLang="en-US"/>
            </a:p>
          </p:txBody>
        </p:sp>
        <p:sp>
          <p:nvSpPr>
            <p:cNvPr id="106"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ko-KR" altLang="en-US"/>
            </a:p>
          </p:txBody>
        </p:sp>
        <p:sp>
          <p:nvSpPr>
            <p:cNvPr id="107"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ko-KR" altLang="en-US"/>
            </a:p>
          </p:txBody>
        </p:sp>
        <p:sp>
          <p:nvSpPr>
            <p:cNvPr id="108"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ko-KR" altLang="en-US"/>
            </a:p>
          </p:txBody>
        </p:sp>
      </p:grpSp>
      <p:sp>
        <p:nvSpPr>
          <p:cNvPr id="110" name="Rectangle 109">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ko-KR" altLang="en-US"/>
          </a:p>
        </p:txBody>
      </p:sp>
      <p:sp>
        <p:nvSpPr>
          <p:cNvPr id="112"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ko-KR" altLang="en-US"/>
          </a:p>
        </p:txBody>
      </p:sp>
      <p:sp>
        <p:nvSpPr>
          <p:cNvPr id="114"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ko-KR" altLang="en-US"/>
          </a:p>
        </p:txBody>
      </p:sp>
      <p:sp>
        <p:nvSpPr>
          <p:cNvPr id="116" name="Rectangle 115">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04CAED3-2AA1-A323-C6AE-5A561BFDB2D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43" name="TextBox 42">
            <a:extLst>
              <a:ext uri="{FF2B5EF4-FFF2-40B4-BE49-F238E27FC236}">
                <a16:creationId xmlns:a16="http://schemas.microsoft.com/office/drawing/2014/main" id="{F96FE2D8-0E9C-1A8D-A13C-A70D483D58B7}"/>
              </a:ext>
            </a:extLst>
          </p:cNvPr>
          <p:cNvSpPr txBox="1"/>
          <p:nvPr/>
        </p:nvSpPr>
        <p:spPr>
          <a:xfrm>
            <a:off x="2737171" y="669945"/>
            <a:ext cx="8141011" cy="5509200"/>
          </a:xfrm>
          <a:prstGeom prst="rect">
            <a:avLst/>
          </a:prstGeom>
          <a:noFill/>
        </p:spPr>
        <p:txBody>
          <a:bodyPr wrap="square" rtlCol="0">
            <a:spAutoFit/>
          </a:bodyPr>
          <a:lstStyle/>
          <a:p>
            <a:pPr marL="514350" indent="-514350" algn="just" fontAlgn="base" latinLnBrk="1">
              <a:buFont typeface="Wingdings" panose="05000000000000000000" pitchFamily="2" charset="2"/>
              <a:buChar char="l"/>
            </a:pPr>
            <a:r>
              <a:rPr lang="ja-JP" altLang="en-US" sz="3200" b="1" kern="0" spc="-150" dirty="0">
                <a:solidFill>
                  <a:srgbClr val="002060"/>
                </a:solidFill>
                <a:latin typeface="굴림" panose="020B0600000101010101" pitchFamily="50" charset="-127"/>
                <a:ea typeface="굴림" panose="020B0600000101010101" pitchFamily="50" charset="-127"/>
              </a:rPr>
              <a:t>張聖萬牧師</a:t>
            </a:r>
            <a:r>
              <a:rPr lang="en-US" altLang="ja-JP" sz="3200" b="1" kern="0" spc="-150" dirty="0">
                <a:solidFill>
                  <a:srgbClr val="002060"/>
                </a:solidFill>
                <a:latin typeface="굴림" panose="020B0600000101010101" pitchFamily="50" charset="-127"/>
                <a:ea typeface="굴림" panose="020B0600000101010101" pitchFamily="50" charset="-127"/>
              </a:rPr>
              <a:t>(1932.11.29.-2015.12.6)</a:t>
            </a:r>
            <a:r>
              <a:rPr lang="ja-JP" altLang="en-US" sz="3200" b="1" kern="0" spc="-150" dirty="0">
                <a:solidFill>
                  <a:srgbClr val="002060"/>
                </a:solidFill>
                <a:latin typeface="굴림" panose="020B0600000101010101" pitchFamily="50" charset="-127"/>
                <a:ea typeface="굴림" panose="020B0600000101010101" pitchFamily="50" charset="-127"/>
              </a:rPr>
              <a:t>は韓国のキリスト教会史上最大の業績を残した大きな人物であった。 彼は牧師であり、教育者であり、政治家であり、文筆家であり、社会活動家であった。</a:t>
            </a:r>
            <a:endParaRPr lang="en-US" altLang="ja-JP" sz="3200" b="1" kern="0" spc="-150" dirty="0">
              <a:solidFill>
                <a:srgbClr val="002060"/>
              </a:solidFill>
              <a:latin typeface="굴림" panose="020B0600000101010101" pitchFamily="50" charset="-127"/>
              <a:ea typeface="굴림" panose="020B0600000101010101" pitchFamily="50" charset="-127"/>
            </a:endParaRPr>
          </a:p>
          <a:p>
            <a:pPr marL="514350" indent="-514350" algn="just" fontAlgn="base" latinLnBrk="1">
              <a:buFont typeface="Wingdings" panose="05000000000000000000" pitchFamily="2" charset="2"/>
              <a:buChar char="l"/>
            </a:pPr>
            <a:endParaRPr lang="en-US" altLang="ko-KR" sz="3200" b="1" kern="0" spc="-150" dirty="0">
              <a:solidFill>
                <a:srgbClr val="002060"/>
              </a:solidFill>
              <a:latin typeface="굴림" panose="020B0600000101010101" pitchFamily="50" charset="-127"/>
              <a:ea typeface="굴림" panose="020B0600000101010101" pitchFamily="50" charset="-127"/>
            </a:endParaRPr>
          </a:p>
          <a:p>
            <a:pPr marL="514350" indent="-514350" algn="just" fontAlgn="base" latinLnBrk="1">
              <a:buFont typeface="Wingdings" panose="05000000000000000000" pitchFamily="2" charset="2"/>
              <a:buChar char="l"/>
            </a:pPr>
            <a:r>
              <a:rPr lang="ko-KR" altLang="en-US" sz="3200" b="1" kern="0" spc="-150" dirty="0">
                <a:latin typeface="굴림" panose="020B0600000101010101" pitchFamily="50" charset="-127"/>
                <a:ea typeface="굴림" panose="020B0600000101010101" pitchFamily="50" charset="-127"/>
              </a:rPr>
              <a:t>장성만 목사</a:t>
            </a:r>
            <a:r>
              <a:rPr lang="en-US" altLang="ko-KR" sz="3200" b="1" kern="0" spc="-150" dirty="0">
                <a:latin typeface="굴림" panose="020B0600000101010101" pitchFamily="50" charset="-127"/>
                <a:ea typeface="굴림" panose="020B0600000101010101" pitchFamily="50" charset="-127"/>
              </a:rPr>
              <a:t>(1932.11.29.-2015.12.6)</a:t>
            </a:r>
            <a:r>
              <a:rPr lang="ko-KR" altLang="en-US" sz="3200" b="1" kern="0" spc="-150" dirty="0">
                <a:latin typeface="굴림" panose="020B0600000101010101" pitchFamily="50" charset="-127"/>
                <a:ea typeface="굴림" panose="020B0600000101010101" pitchFamily="50" charset="-127"/>
              </a:rPr>
              <a:t>는 한국 그리스도의교회들 역사상 가장 큰 업적을 남긴 큰 인물이었다</a:t>
            </a:r>
            <a:r>
              <a:rPr lang="en-US" altLang="ko-KR" sz="3200" b="1" kern="0" spc="-150" dirty="0">
                <a:latin typeface="굴림" panose="020B0600000101010101" pitchFamily="50" charset="-127"/>
                <a:ea typeface="굴림" panose="020B0600000101010101" pitchFamily="50" charset="-127"/>
              </a:rPr>
              <a:t>. </a:t>
            </a:r>
            <a:r>
              <a:rPr lang="ko-KR" altLang="en-US" sz="3200" b="1" kern="0" spc="-150" dirty="0">
                <a:latin typeface="굴림" panose="020B0600000101010101" pitchFamily="50" charset="-127"/>
                <a:ea typeface="굴림" panose="020B0600000101010101" pitchFamily="50" charset="-127"/>
              </a:rPr>
              <a:t>그는 목회자이자 교육자였고</a:t>
            </a:r>
            <a:r>
              <a:rPr lang="en-US" altLang="ko-KR" sz="3200" b="1" kern="0" spc="-150" dirty="0">
                <a:latin typeface="굴림" panose="020B0600000101010101" pitchFamily="50" charset="-127"/>
                <a:ea typeface="굴림" panose="020B0600000101010101" pitchFamily="50" charset="-127"/>
              </a:rPr>
              <a:t>, </a:t>
            </a:r>
            <a:r>
              <a:rPr lang="ko-KR" altLang="en-US" sz="3200" b="1" kern="0" spc="-150" dirty="0">
                <a:latin typeface="굴림" panose="020B0600000101010101" pitchFamily="50" charset="-127"/>
                <a:ea typeface="굴림" panose="020B0600000101010101" pitchFamily="50" charset="-127"/>
              </a:rPr>
              <a:t>정치가이자 문필가였으며</a:t>
            </a:r>
            <a:r>
              <a:rPr lang="en-US" altLang="ko-KR" sz="3200" b="1" kern="0" spc="-150" dirty="0">
                <a:latin typeface="굴림" panose="020B0600000101010101" pitchFamily="50" charset="-127"/>
                <a:ea typeface="굴림" panose="020B0600000101010101" pitchFamily="50" charset="-127"/>
              </a:rPr>
              <a:t>, </a:t>
            </a:r>
            <a:r>
              <a:rPr lang="ko-KR" altLang="en-US" sz="3200" b="1" kern="0" spc="-150" dirty="0">
                <a:latin typeface="굴림" panose="020B0600000101010101" pitchFamily="50" charset="-127"/>
                <a:ea typeface="굴림" panose="020B0600000101010101" pitchFamily="50" charset="-127"/>
              </a:rPr>
              <a:t>사회 활동가였다</a:t>
            </a:r>
            <a:r>
              <a:rPr lang="en-US" altLang="ko-KR" sz="3200" b="1" kern="0" spc="-150" dirty="0">
                <a:latin typeface="굴림" panose="020B0600000101010101" pitchFamily="50" charset="-127"/>
                <a:ea typeface="굴림" panose="020B0600000101010101" pitchFamily="50" charset="-127"/>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631504" y="188640"/>
            <a:ext cx="9721080" cy="6494085"/>
          </a:xfrm>
          <a:prstGeom prst="rect">
            <a:avLst/>
          </a:prstGeom>
          <a:noFill/>
        </p:spPr>
        <p:txBody>
          <a:bodyPr wrap="square" rtlCol="0">
            <a:spAutoFit/>
          </a:bodyPr>
          <a:lstStyle/>
          <a:p>
            <a:pPr algn="ctr" fontAlgn="base"/>
            <a:r>
              <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Maxey</a:t>
            </a:r>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が張聖萬牧師を助けた理由</a:t>
            </a:r>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algn="ctr" fontAlgn="base"/>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en-US" altLang="ja-JP" sz="3200" b="1" kern="0" dirty="0">
                <a:latin typeface="굴림" panose="020B0600000101010101" pitchFamily="50" charset="-127"/>
                <a:ea typeface="굴림" panose="020B0600000101010101" pitchFamily="50" charset="-127"/>
              </a:rPr>
              <a:t>Maxey</a:t>
            </a:r>
            <a:r>
              <a:rPr lang="ja-JP" altLang="en-US" sz="3200" b="1" kern="0" dirty="0">
                <a:latin typeface="굴림" panose="020B0600000101010101" pitchFamily="50" charset="-127"/>
                <a:ea typeface="굴림" panose="020B0600000101010101" pitchFamily="50" charset="-127"/>
              </a:rPr>
              <a:t>は、</a:t>
            </a:r>
            <a:r>
              <a:rPr lang="en-US" altLang="ja-JP" sz="3200" b="1" kern="0" dirty="0">
                <a:latin typeface="굴림" panose="020B0600000101010101" pitchFamily="50" charset="-127"/>
                <a:ea typeface="굴림" panose="020B0600000101010101" pitchFamily="50" charset="-127"/>
              </a:rPr>
              <a:t>Osaka Bible College</a:t>
            </a:r>
            <a:r>
              <a:rPr lang="ja-JP" altLang="en-US" sz="3200" b="1" kern="0" dirty="0">
                <a:latin typeface="굴림" panose="020B0600000101010101" pitchFamily="50" charset="-127"/>
                <a:ea typeface="굴림" panose="020B0600000101010101" pitchFamily="50" charset="-127"/>
              </a:rPr>
              <a:t>の重要性を頻繁に強調し、鹿屋に学校（</a:t>
            </a:r>
            <a:r>
              <a:rPr lang="en-US" altLang="ja-JP" sz="3200" b="1" kern="0" dirty="0">
                <a:latin typeface="굴림" panose="020B0600000101010101" pitchFamily="50" charset="-127"/>
                <a:ea typeface="굴림" panose="020B0600000101010101" pitchFamily="50" charset="-127"/>
              </a:rPr>
              <a:t>Institute at the Christian Center</a:t>
            </a:r>
            <a:r>
              <a:rPr lang="ja-JP" altLang="en-US" sz="3200" b="1" kern="0" dirty="0">
                <a:latin typeface="굴림" panose="020B0600000101010101" pitchFamily="50" charset="-127"/>
                <a:ea typeface="굴림" panose="020B0600000101010101" pitchFamily="50" charset="-127"/>
              </a:rPr>
              <a:t>）を設立し、彼らに技術を教えて自立を助けるという計画を</a:t>
            </a:r>
            <a:r>
              <a:rPr lang="en-US" altLang="ja-JP" sz="3200" b="1" kern="0" dirty="0">
                <a:latin typeface="굴림" panose="020B0600000101010101" pitchFamily="50" charset="-127"/>
                <a:ea typeface="굴림" panose="020B0600000101010101" pitchFamily="50" charset="-127"/>
              </a:rPr>
              <a:t>1956</a:t>
            </a:r>
            <a:r>
              <a:rPr lang="ja-JP" altLang="en-US" sz="3200" b="1" kern="0" dirty="0">
                <a:latin typeface="굴림" panose="020B0600000101010101" pitchFamily="50" charset="-127"/>
                <a:ea typeface="굴림" panose="020B0600000101010101" pitchFamily="50" charset="-127"/>
              </a:rPr>
              <a:t>年に実行に移し、</a:t>
            </a:r>
            <a:r>
              <a:rPr lang="en-US" altLang="ja-JP" sz="3200" b="1" kern="0" dirty="0">
                <a:latin typeface="굴림" panose="020B0600000101010101" pitchFamily="50" charset="-127"/>
                <a:ea typeface="굴림" panose="020B0600000101010101" pitchFamily="50" charset="-127"/>
              </a:rPr>
              <a:t>6</a:t>
            </a:r>
            <a:r>
              <a:rPr lang="ja-JP" altLang="en-US" sz="3200" b="1" kern="0" dirty="0">
                <a:latin typeface="굴림" panose="020B0600000101010101" pitchFamily="50" charset="-127"/>
                <a:ea typeface="굴림" panose="020B0600000101010101" pitchFamily="50" charset="-127"/>
              </a:rPr>
              <a:t>週間または</a:t>
            </a:r>
            <a:r>
              <a:rPr lang="en-US" altLang="ja-JP" sz="3200" b="1" kern="0" dirty="0">
                <a:latin typeface="굴림" panose="020B0600000101010101" pitchFamily="50" charset="-127"/>
                <a:ea typeface="굴림" panose="020B0600000101010101" pitchFamily="50" charset="-127"/>
              </a:rPr>
              <a:t>2</a:t>
            </a:r>
            <a:r>
              <a:rPr lang="ja-JP" altLang="en-US" sz="3200" b="1" kern="0" dirty="0">
                <a:latin typeface="굴림" panose="020B0600000101010101" pitchFamily="50" charset="-127"/>
                <a:ea typeface="굴림" panose="020B0600000101010101" pitchFamily="50" charset="-127"/>
              </a:rPr>
              <a:t>週間の集中講義を実施した。</a:t>
            </a:r>
            <a:endParaRPr lang="en-US" altLang="ja-JP"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lang="en-US" altLang="ja-JP" sz="3200" b="1" kern="0" dirty="0">
              <a:latin typeface="굴림" panose="020B0600000101010101" pitchFamily="50" charset="-127"/>
              <a:ea typeface="굴림" panose="020B0600000101010101" pitchFamily="50" charset="-127"/>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Maxey</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는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Osaka Bible College</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의 중요성을 자주 강조하였고</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err="1">
                <a:ln>
                  <a:noFill/>
                </a:ln>
                <a:solidFill>
                  <a:prstClr val="black"/>
                </a:solidFill>
                <a:effectLst/>
                <a:uLnTx/>
                <a:uFillTx/>
                <a:latin typeface="굴림" panose="020B0600000101010101" pitchFamily="50" charset="-127"/>
                <a:ea typeface="굴림" panose="020B0600000101010101" pitchFamily="50" charset="-127"/>
                <a:cs typeface="+mn-cs"/>
              </a:rPr>
              <a:t>가노야</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鹿屋</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에 학교</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r>
              <a:rPr kumimoji="0" lang="en-US" altLang="ja-JP"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Institute at the Christian Center)</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를 세웠으며</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그들에게 기술을 가르쳐 자립을 돕겠다는 계획을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1956</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년에 실행에 옮겼고</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6</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주간 또는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2</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주간 집중강의를 시행하였다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endParaRPr lang="en-US" altLang="ja-JP" sz="3200" b="1" kern="0" dirty="0">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3755336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775520" y="476672"/>
            <a:ext cx="9505056" cy="6001643"/>
          </a:xfrm>
          <a:prstGeom prst="rect">
            <a:avLst/>
          </a:prstGeom>
          <a:noFill/>
        </p:spPr>
        <p:txBody>
          <a:bodyPr wrap="square" rtlCol="0">
            <a:spAutoFit/>
          </a:bodyPr>
          <a:lstStyle/>
          <a:p>
            <a:pPr algn="ctr" fontAlgn="base"/>
            <a:r>
              <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Maxey</a:t>
            </a:r>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が張聖萬牧師を助けた理由</a:t>
            </a:r>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algn="ctr" fontAlgn="base"/>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en-US" altLang="ja-JP" sz="3200" b="1" kern="0" dirty="0">
                <a:latin typeface="굴림" panose="020B0600000101010101" pitchFamily="50" charset="-127"/>
                <a:ea typeface="굴림" panose="020B0600000101010101" pitchFamily="50" charset="-127"/>
              </a:rPr>
              <a:t>Maxey</a:t>
            </a:r>
            <a:r>
              <a:rPr lang="ja-JP" altLang="en-US" sz="3200" b="1" kern="0" dirty="0">
                <a:latin typeface="굴림" panose="020B0600000101010101" pitchFamily="50" charset="-127"/>
                <a:ea typeface="굴림" panose="020B0600000101010101" pitchFamily="50" charset="-127"/>
              </a:rPr>
              <a:t>は四谷ミッションに常駐していた</a:t>
            </a:r>
            <a:r>
              <a:rPr lang="en-US" altLang="ja-JP" sz="3200" b="1" kern="0" dirty="0">
                <a:latin typeface="굴림" panose="020B0600000101010101" pitchFamily="50" charset="-127"/>
                <a:ea typeface="굴림" panose="020B0600000101010101" pitchFamily="50" charset="-127"/>
              </a:rPr>
              <a:t>Harold Sims</a:t>
            </a:r>
            <a:r>
              <a:rPr lang="ja-JP" altLang="en-US" sz="3200" b="1" kern="0" dirty="0">
                <a:latin typeface="굴림" panose="020B0600000101010101" pitchFamily="50" charset="-127"/>
                <a:ea typeface="굴림" panose="020B0600000101010101" pitchFamily="50" charset="-127"/>
              </a:rPr>
              <a:t>を講師として招いた。</a:t>
            </a:r>
            <a:r>
              <a:rPr lang="en-US" altLang="ja-JP" sz="3200" b="1" kern="0" dirty="0">
                <a:latin typeface="굴림" panose="020B0600000101010101" pitchFamily="50" charset="-127"/>
                <a:ea typeface="굴림" panose="020B0600000101010101" pitchFamily="50" charset="-127"/>
              </a:rPr>
              <a:t>Sims</a:t>
            </a:r>
            <a:r>
              <a:rPr lang="ja-JP" altLang="en-US" sz="3200" b="1" kern="0" dirty="0">
                <a:latin typeface="굴림" panose="020B0600000101010101" pitchFamily="50" charset="-127"/>
                <a:ea typeface="굴림" panose="020B0600000101010101" pitchFamily="50" charset="-127"/>
              </a:rPr>
              <a:t>は日本語が堪能であったため、</a:t>
            </a:r>
            <a:r>
              <a:rPr lang="en-US" altLang="ja-JP" sz="3200" b="1" kern="0" dirty="0">
                <a:latin typeface="굴림" panose="020B0600000101010101" pitchFamily="50" charset="-127"/>
                <a:ea typeface="굴림" panose="020B0600000101010101" pitchFamily="50" charset="-127"/>
              </a:rPr>
              <a:t>1961</a:t>
            </a:r>
            <a:r>
              <a:rPr lang="ja-JP" altLang="en-US" sz="3200" b="1" kern="0" dirty="0">
                <a:latin typeface="굴림" panose="020B0600000101010101" pitchFamily="50" charset="-127"/>
                <a:ea typeface="굴림" panose="020B0600000101010101" pitchFamily="50" charset="-127"/>
              </a:rPr>
              <a:t>年</a:t>
            </a:r>
            <a:r>
              <a:rPr lang="en-US" altLang="ja-JP" sz="3200" b="1" kern="0" dirty="0">
                <a:latin typeface="굴림" panose="020B0600000101010101" pitchFamily="50" charset="-127"/>
                <a:ea typeface="굴림" panose="020B0600000101010101" pitchFamily="50" charset="-127"/>
              </a:rPr>
              <a:t>1</a:t>
            </a:r>
            <a:r>
              <a:rPr lang="ja-JP" altLang="en-US" sz="3200" b="1" kern="0" dirty="0">
                <a:latin typeface="굴림" panose="020B0600000101010101" pitchFamily="50" charset="-127"/>
                <a:ea typeface="굴림" panose="020B0600000101010101" pitchFamily="50" charset="-127"/>
              </a:rPr>
              <a:t>月</a:t>
            </a:r>
            <a:r>
              <a:rPr lang="en-US" altLang="ja-JP" sz="3200" b="1" kern="0" dirty="0">
                <a:latin typeface="굴림" panose="020B0600000101010101" pitchFamily="50" charset="-127"/>
                <a:ea typeface="굴림" panose="020B0600000101010101" pitchFamily="50" charset="-127"/>
              </a:rPr>
              <a:t>9</a:t>
            </a:r>
            <a:r>
              <a:rPr lang="ja-JP" altLang="en-US" sz="3200" b="1" kern="0" dirty="0">
                <a:latin typeface="굴림" panose="020B0600000101010101" pitchFamily="50" charset="-127"/>
                <a:ea typeface="굴림" panose="020B0600000101010101" pitchFamily="50" charset="-127"/>
              </a:rPr>
              <a:t>日から</a:t>
            </a:r>
            <a:r>
              <a:rPr lang="en-US" altLang="ja-JP" sz="3200" b="1" kern="0" dirty="0">
                <a:latin typeface="굴림" panose="020B0600000101010101" pitchFamily="50" charset="-127"/>
                <a:ea typeface="굴림" panose="020B0600000101010101" pitchFamily="50" charset="-127"/>
              </a:rPr>
              <a:t>2</a:t>
            </a:r>
            <a:r>
              <a:rPr lang="ja-JP" altLang="en-US" sz="3200" b="1" kern="0" dirty="0">
                <a:latin typeface="굴림" panose="020B0600000101010101" pitchFamily="50" charset="-127"/>
                <a:ea typeface="굴림" panose="020B0600000101010101" pitchFamily="50" charset="-127"/>
              </a:rPr>
              <a:t>週間の講義でローマ書を日本語で講義した。</a:t>
            </a:r>
            <a:endParaRPr lang="en-US" altLang="ja-JP"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lang="en-US" altLang="ja-JP" sz="3200" b="1" kern="0" dirty="0">
              <a:latin typeface="굴림" panose="020B0600000101010101" pitchFamily="50" charset="-127"/>
              <a:ea typeface="굴림" panose="020B0600000101010101" pitchFamily="50" charset="-127"/>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Maxey</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는 </a:t>
            </a:r>
            <a:r>
              <a:rPr kumimoji="0" lang="en-US" altLang="ko-KR" sz="3200" b="1" i="0" u="none" strike="noStrike" kern="0" cap="none" spc="0" normalizeH="0" baseline="0" noProof="0" dirty="0" err="1">
                <a:ln>
                  <a:noFill/>
                </a:ln>
                <a:solidFill>
                  <a:prstClr val="black"/>
                </a:solidFill>
                <a:effectLst/>
                <a:uLnTx/>
                <a:uFillTx/>
                <a:latin typeface="굴림" panose="020B0600000101010101" pitchFamily="50" charset="-127"/>
                <a:ea typeface="굴림" panose="020B0600000101010101" pitchFamily="50" charset="-127"/>
                <a:cs typeface="+mn-cs"/>
              </a:rPr>
              <a:t>Yotsuya</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Mission</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에 상주한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Harold Sims</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를 강사로 초빙하기도 하였다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Sims</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는 일본어가 능통하였기 때문에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1961</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년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1</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월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9</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일부터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2</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주 동안 진행된 강의에서 로마서를 일본어로 강의하였다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endParaRPr lang="en-US" altLang="ja-JP" sz="3200" b="1" kern="0" dirty="0">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2353556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775520" y="788506"/>
            <a:ext cx="9505056" cy="5016758"/>
          </a:xfrm>
          <a:prstGeom prst="rect">
            <a:avLst/>
          </a:prstGeom>
          <a:noFill/>
        </p:spPr>
        <p:txBody>
          <a:bodyPr wrap="square" rtlCol="0">
            <a:spAutoFit/>
          </a:bodyPr>
          <a:lstStyle/>
          <a:p>
            <a:pPr algn="ctr" fontAlgn="base"/>
            <a:r>
              <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Maxey</a:t>
            </a:r>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が張聖萬牧師を助けた理由</a:t>
            </a:r>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algn="ctr" fontAlgn="base"/>
            <a:r>
              <a:rPr lang="en-US" altLang="ko-KR"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Maxey</a:t>
            </a:r>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가 張聖萬牧師를 돕게 된 이유</a:t>
            </a:r>
          </a:p>
          <a:p>
            <a:pPr algn="ctr" fontAlgn="base"/>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第二に、</a:t>
            </a:r>
            <a:r>
              <a:rPr kumimoji="0" lang="en-US" altLang="ja-JP"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William D. Cunningham</a:t>
            </a:r>
            <a:r>
              <a:rPr kumimoji="0" lang="ja-JP"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と同様に、</a:t>
            </a:r>
            <a:r>
              <a:rPr kumimoji="0" lang="en-US" altLang="ja-JP"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Mark Maxey</a:t>
            </a:r>
            <a:r>
              <a:rPr kumimoji="0" lang="ja-JP"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も韓国事情の難しさと韓国での福音伝道力に注目した。</a:t>
            </a:r>
            <a:endParaRPr kumimoji="0" lang="en-US" altLang="ja-JP"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endParaRPr lang="en-US" altLang="ja-JP" sz="3200" b="1" kern="0" dirty="0">
              <a:solidFill>
                <a:prstClr val="black"/>
              </a:solidFill>
              <a:latin typeface="굴림" panose="020B0600000101010101" pitchFamily="50" charset="-127"/>
              <a:ea typeface="굴림" panose="020B0600000101010101" pitchFamily="50" charset="-127"/>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둘째</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William</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D. Cunningham</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과 마찬가지로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Mark Maxey</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도 한국 사정의 어려움과 한국에서의 복음 전파력에 주목하였다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endParaRPr lang="en-US" altLang="ja-JP" sz="3200" b="1" kern="0" dirty="0">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1831966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775520" y="620688"/>
            <a:ext cx="9505056" cy="5509200"/>
          </a:xfrm>
          <a:prstGeom prst="rect">
            <a:avLst/>
          </a:prstGeom>
          <a:noFill/>
        </p:spPr>
        <p:txBody>
          <a:bodyPr wrap="square" rtlCol="0">
            <a:spAutoFit/>
          </a:bodyPr>
          <a:lstStyle/>
          <a:p>
            <a:pPr algn="ctr" fontAlgn="base"/>
            <a:r>
              <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Maxey</a:t>
            </a:r>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が張聖萬牧師を助けた理由</a:t>
            </a:r>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algn="ctr" fontAlgn="base"/>
            <a:r>
              <a:rPr lang="en-US" altLang="ko-KR"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Maxey</a:t>
            </a:r>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가 張聖萬牧師를 돕게 된 이유</a:t>
            </a:r>
          </a:p>
          <a:p>
            <a:pPr algn="just" fontAlgn="base"/>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ja-JP" altLang="en-US" sz="3200" b="1" kern="0" dirty="0">
                <a:latin typeface="굴림" panose="020B0600000101010101" pitchFamily="50" charset="-127"/>
                <a:ea typeface="굴림" panose="020B0600000101010101" pitchFamily="50" charset="-127"/>
              </a:rPr>
              <a:t>第三に、</a:t>
            </a:r>
            <a:r>
              <a:rPr lang="en-US" altLang="ja-JP" sz="3200" b="1" kern="0" dirty="0">
                <a:latin typeface="굴림" panose="020B0600000101010101" pitchFamily="50" charset="-127"/>
                <a:ea typeface="굴림" panose="020B0600000101010101" pitchFamily="50" charset="-127"/>
              </a:rPr>
              <a:t>Maxey</a:t>
            </a:r>
            <a:r>
              <a:rPr lang="ja-JP" altLang="en-US" sz="3200" b="1" kern="0" dirty="0">
                <a:latin typeface="굴림" panose="020B0600000101010101" pitchFamily="50" charset="-127"/>
                <a:ea typeface="굴림" panose="020B0600000101010101" pitchFamily="50" charset="-127"/>
              </a:rPr>
              <a:t>はすでに吉井秀夫</a:t>
            </a:r>
            <a:r>
              <a:rPr lang="en-US" altLang="ja-JP" sz="3200" b="1" kern="0" dirty="0">
                <a:latin typeface="굴림" panose="020B0600000101010101" pitchFamily="50" charset="-127"/>
                <a:ea typeface="굴림" panose="020B0600000101010101" pitchFamily="50" charset="-127"/>
              </a:rPr>
              <a:t>(</a:t>
            </a:r>
            <a:r>
              <a:rPr lang="en-US" altLang="ja-JP" sz="3200" b="1" kern="0" dirty="0" err="1">
                <a:latin typeface="굴림" panose="020B0600000101010101" pitchFamily="50" charset="-127"/>
                <a:ea typeface="굴림" panose="020B0600000101010101" pitchFamily="50" charset="-127"/>
              </a:rPr>
              <a:t>Hedeo</a:t>
            </a:r>
            <a:r>
              <a:rPr lang="en-US" altLang="ja-JP" sz="3200" b="1" kern="0" dirty="0">
                <a:latin typeface="굴림" panose="020B0600000101010101" pitchFamily="50" charset="-127"/>
                <a:ea typeface="굴림" panose="020B0600000101010101" pitchFamily="50" charset="-127"/>
              </a:rPr>
              <a:t> Yoshii)</a:t>
            </a:r>
            <a:r>
              <a:rPr lang="ja-JP" altLang="en-US" sz="3200" b="1" kern="0" dirty="0">
                <a:latin typeface="굴림" panose="020B0600000101010101" pitchFamily="50" charset="-127"/>
                <a:ea typeface="굴림" panose="020B0600000101010101" pitchFamily="50" charset="-127"/>
              </a:rPr>
              <a:t>という若くて有能な牧師を助け、育てる過程で成功した経験と肯定的な学習を受けたからである。</a:t>
            </a:r>
            <a:endParaRPr lang="en-US" altLang="ja-JP"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lang="en-US" altLang="ko-KR" sz="3200" b="1" kern="0" dirty="0">
              <a:latin typeface="굴림" panose="020B0600000101010101" pitchFamily="50" charset="-127"/>
              <a:ea typeface="굴림" panose="020B0600000101010101" pitchFamily="50" charset="-127"/>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셋째</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Maxey</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는 이미 히데오 요시이</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r>
              <a:rPr kumimoji="0" lang="en-US" altLang="ko-KR" sz="3200" b="1" i="0" u="none" strike="noStrike" kern="0" cap="none" spc="0" normalizeH="0" baseline="0" noProof="0" dirty="0" err="1">
                <a:ln>
                  <a:noFill/>
                </a:ln>
                <a:solidFill>
                  <a:prstClr val="black"/>
                </a:solidFill>
                <a:effectLst/>
                <a:uLnTx/>
                <a:uFillTx/>
                <a:latin typeface="굴림" panose="020B0600000101010101" pitchFamily="50" charset="-127"/>
                <a:ea typeface="굴림" panose="020B0600000101010101" pitchFamily="50" charset="-127"/>
                <a:cs typeface="+mn-cs"/>
              </a:rPr>
              <a:t>Hedeo</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Yoshii)</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라는 젊고 유능한 목회자를 돕고 키우는 과정에서 성공적인 경험과 긍정적인 학습을 받았기 때문이다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endParaRPr lang="en-US" altLang="ko-KR" sz="3200" b="1" kern="0" dirty="0">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3486750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775520" y="620688"/>
            <a:ext cx="9505056" cy="5509200"/>
          </a:xfrm>
          <a:prstGeom prst="rect">
            <a:avLst/>
          </a:prstGeom>
          <a:noFill/>
        </p:spPr>
        <p:txBody>
          <a:bodyPr wrap="square" rtlCol="0">
            <a:spAutoFit/>
          </a:bodyPr>
          <a:lstStyle/>
          <a:p>
            <a:pPr algn="ctr" fontAlgn="base"/>
            <a:r>
              <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Maxey</a:t>
            </a:r>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が張聖萬牧師を助けた理由</a:t>
            </a:r>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lang="en-US" altLang="ko-KR"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ja-JP" altLang="en-US" sz="3200" b="1" kern="0" dirty="0">
                <a:latin typeface="굴림" panose="020B0600000101010101" pitchFamily="50" charset="-127"/>
                <a:ea typeface="굴림" panose="020B0600000101010101" pitchFamily="50" charset="-127"/>
              </a:rPr>
              <a:t>吉井秀夫</a:t>
            </a:r>
            <a:r>
              <a:rPr lang="en-US" altLang="ja-JP" sz="3200" b="1" kern="0" dirty="0">
                <a:latin typeface="굴림" panose="020B0600000101010101" pitchFamily="50" charset="-127"/>
                <a:ea typeface="굴림" panose="020B0600000101010101" pitchFamily="50" charset="-127"/>
              </a:rPr>
              <a:t>(</a:t>
            </a:r>
            <a:r>
              <a:rPr lang="en-US" altLang="ja-JP" sz="3200" b="1" kern="0" dirty="0" err="1">
                <a:latin typeface="굴림" panose="020B0600000101010101" pitchFamily="50" charset="-127"/>
                <a:ea typeface="굴림" panose="020B0600000101010101" pitchFamily="50" charset="-127"/>
              </a:rPr>
              <a:t>Hedeo</a:t>
            </a:r>
            <a:r>
              <a:rPr lang="en-US" altLang="ja-JP" sz="3200" b="1" kern="0" dirty="0">
                <a:latin typeface="굴림" panose="020B0600000101010101" pitchFamily="50" charset="-127"/>
                <a:ea typeface="굴림" panose="020B0600000101010101" pitchFamily="50" charset="-127"/>
              </a:rPr>
              <a:t> Yoshii)</a:t>
            </a:r>
            <a:r>
              <a:rPr lang="ja-JP" altLang="en-US" sz="3200" b="1" kern="0" dirty="0">
                <a:latin typeface="굴림" panose="020B0600000101010101" pitchFamily="50" charset="-127"/>
                <a:ea typeface="굴림" panose="020B0600000101010101" pitchFamily="50" charset="-127"/>
              </a:rPr>
              <a:t>と張聖萬はともに</a:t>
            </a:r>
            <a:r>
              <a:rPr lang="en-US" altLang="ja-JP" sz="3200" b="1" kern="0" dirty="0">
                <a:latin typeface="굴림" panose="020B0600000101010101" pitchFamily="50" charset="-127"/>
                <a:ea typeface="굴림" panose="020B0600000101010101" pitchFamily="50" charset="-127"/>
              </a:rPr>
              <a:t>1932</a:t>
            </a:r>
            <a:r>
              <a:rPr lang="ja-JP" altLang="en-US" sz="3200" b="1" kern="0" dirty="0">
                <a:latin typeface="굴림" panose="020B0600000101010101" pitchFamily="50" charset="-127"/>
                <a:ea typeface="굴림" panose="020B0600000101010101" pitchFamily="50" charset="-127"/>
              </a:rPr>
              <a:t>年生まれで、アメリカに留学するまでのそれぞれ</a:t>
            </a:r>
            <a:r>
              <a:rPr lang="en-US" altLang="ja-JP" sz="3200" b="1" kern="0" dirty="0">
                <a:latin typeface="굴림" panose="020B0600000101010101" pitchFamily="50" charset="-127"/>
                <a:ea typeface="굴림" panose="020B0600000101010101" pitchFamily="50" charset="-127"/>
              </a:rPr>
              <a:t>10</a:t>
            </a:r>
            <a:r>
              <a:rPr lang="ja-JP" altLang="en-US" sz="3200" b="1" kern="0" dirty="0">
                <a:latin typeface="굴림" panose="020B0600000101010101" pitchFamily="50" charset="-127"/>
                <a:ea typeface="굴림" panose="020B0600000101010101" pitchFamily="50" charset="-127"/>
              </a:rPr>
              <a:t>年の期間を通して自分の能力と福音への使命感を自ら証明した有能な人物であった。</a:t>
            </a:r>
            <a:endParaRPr lang="en-US" altLang="ja-JP"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lang="en-US" altLang="ja-JP" sz="3200" b="1" kern="0" dirty="0">
              <a:latin typeface="굴림" panose="020B0600000101010101" pitchFamily="50" charset="-127"/>
              <a:ea typeface="굴림" panose="020B0600000101010101" pitchFamily="50" charset="-127"/>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히데오 요시이</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r>
              <a:rPr kumimoji="0" lang="en-US" altLang="ko-KR" sz="3200" b="1" i="0" u="none" strike="noStrike" kern="0" cap="none" spc="0" normalizeH="0" baseline="0" noProof="0" dirty="0" err="1">
                <a:ln>
                  <a:noFill/>
                </a:ln>
                <a:solidFill>
                  <a:prstClr val="black"/>
                </a:solidFill>
                <a:effectLst/>
                <a:uLnTx/>
                <a:uFillTx/>
                <a:latin typeface="굴림" panose="020B0600000101010101" pitchFamily="50" charset="-127"/>
                <a:ea typeface="굴림" panose="020B0600000101010101" pitchFamily="50" charset="-127"/>
                <a:cs typeface="+mn-cs"/>
              </a:rPr>
              <a:t>Hedeo</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Yoshii)</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와 張聖萬은 둘 다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1932</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년생으로써</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미국에 유학하기까지 각각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10</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년의 기간을 통해서 자신들의 능력과 복음에의 사명감을 스스로 입증한 유능한 인물들이었다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endParaRPr lang="en-US" altLang="ja-JP" sz="3200" b="1" kern="0" dirty="0">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4083007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775520" y="932522"/>
            <a:ext cx="9505056" cy="5016758"/>
          </a:xfrm>
          <a:prstGeom prst="rect">
            <a:avLst/>
          </a:prstGeom>
          <a:noFill/>
        </p:spPr>
        <p:txBody>
          <a:bodyPr wrap="square" rtlCol="0">
            <a:spAutoFit/>
          </a:bodyPr>
          <a:lstStyle/>
          <a:p>
            <a:pPr algn="ctr" fontAlgn="base"/>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張聖萬牧師に日本留学が与えた幸運</a:t>
            </a:r>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algn="ctr" fontAlgn="base"/>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ja-JP" altLang="en-US" sz="3200" b="1" kern="0" dirty="0">
                <a:latin typeface="굴림" panose="020B0600000101010101" pitchFamily="50" charset="-127"/>
                <a:ea typeface="굴림" panose="020B0600000101010101" pitchFamily="50" charset="-127"/>
              </a:rPr>
              <a:t>日本の飲食店で景品に当たった大型冷蔵庫を売って得たお金で日本を旅しながら「永遠なる序章」を書いた椎名麟三、「鍵」を書いた谷崎潤一郞、 肉体の門」を書いた田村泰次郎など</a:t>
            </a:r>
            <a:r>
              <a:rPr lang="en-US" altLang="ja-JP" sz="3200" b="1" kern="0" dirty="0">
                <a:latin typeface="굴림" panose="020B0600000101010101" pitchFamily="50" charset="-127"/>
                <a:ea typeface="굴림" panose="020B0600000101010101" pitchFamily="50" charset="-127"/>
              </a:rPr>
              <a:t>7</a:t>
            </a:r>
            <a:r>
              <a:rPr lang="ja-JP" altLang="en-US" sz="3200" b="1" kern="0" dirty="0">
                <a:latin typeface="굴림" panose="020B0600000101010101" pitchFamily="50" charset="-127"/>
                <a:ea typeface="굴림" panose="020B0600000101010101" pitchFamily="50" charset="-127"/>
              </a:rPr>
              <a:t>人を取材し、釜山国際新聞は張成萬の文章を「日本代表作家会見記」というタイトルで連載した。張成萬は後に日本で生活しながら感じた紀行文を新聞に連載もした。</a:t>
            </a:r>
          </a:p>
        </p:txBody>
      </p:sp>
    </p:spTree>
    <p:extLst>
      <p:ext uri="{BB962C8B-B14F-4D97-AF65-F5344CB8AC3E}">
        <p14:creationId xmlns:p14="http://schemas.microsoft.com/office/powerpoint/2010/main" val="3972634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775520" y="548680"/>
            <a:ext cx="9505056" cy="6001643"/>
          </a:xfrm>
          <a:prstGeom prst="rect">
            <a:avLst/>
          </a:prstGeom>
          <a:noFill/>
        </p:spPr>
        <p:txBody>
          <a:bodyPr wrap="square" rtlCol="0">
            <a:spAutoFit/>
          </a:bodyPr>
          <a:lstStyle/>
          <a:p>
            <a:pPr algn="ctr" fontAlgn="base"/>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張聖萬牧師</a:t>
            </a:r>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에게 </a:t>
            </a:r>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日本留学</a:t>
            </a:r>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이 가져다 준 </a:t>
            </a:r>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幸運</a:t>
            </a:r>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algn="ctr" fontAlgn="base"/>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ko-KR" altLang="en-US" sz="3200" b="1" kern="0" dirty="0">
                <a:latin typeface="굴림" panose="020B0600000101010101" pitchFamily="50" charset="-127"/>
                <a:ea typeface="굴림" panose="020B0600000101010101" pitchFamily="50" charset="-127"/>
              </a:rPr>
              <a:t>일본 음식점에서 경품에 당첨되어 받은 대형 냉장고를 팔아 마련한 돈으로 일본을 여행하면서 </a:t>
            </a:r>
            <a:r>
              <a:rPr lang="en-US" altLang="ko-KR" sz="3200" b="1" kern="0" dirty="0">
                <a:latin typeface="굴림" panose="020B0600000101010101" pitchFamily="50" charset="-127"/>
                <a:ea typeface="굴림" panose="020B0600000101010101" pitchFamily="50" charset="-127"/>
              </a:rPr>
              <a:t>‘</a:t>
            </a:r>
            <a:r>
              <a:rPr lang="ko-KR" altLang="en-US" sz="3200" b="1" kern="0" dirty="0">
                <a:latin typeface="굴림" panose="020B0600000101010101" pitchFamily="50" charset="-127"/>
                <a:ea typeface="굴림" panose="020B0600000101010101" pitchFamily="50" charset="-127"/>
              </a:rPr>
              <a:t>영원한 서장</a:t>
            </a:r>
            <a:r>
              <a:rPr lang="en-US" altLang="ko-KR" sz="3200" b="1" kern="0" dirty="0">
                <a:latin typeface="굴림" panose="020B0600000101010101" pitchFamily="50" charset="-127"/>
                <a:ea typeface="굴림" panose="020B0600000101010101" pitchFamily="50" charset="-127"/>
              </a:rPr>
              <a:t>(</a:t>
            </a:r>
            <a:r>
              <a:rPr lang="ja-JP" altLang="en-US" sz="3200" b="1" kern="0" dirty="0">
                <a:latin typeface="굴림" panose="020B0600000101010101" pitchFamily="50" charset="-127"/>
                <a:ea typeface="굴림" panose="020B0600000101010101" pitchFamily="50" charset="-127"/>
              </a:rPr>
              <a:t>永遠なる序章</a:t>
            </a:r>
            <a:r>
              <a:rPr lang="en-US" altLang="ja-JP" sz="3200" b="1" kern="0" dirty="0">
                <a:latin typeface="굴림" panose="020B0600000101010101" pitchFamily="50" charset="-127"/>
                <a:ea typeface="굴림" panose="020B0600000101010101" pitchFamily="50" charset="-127"/>
              </a:rPr>
              <a:t>)’</a:t>
            </a:r>
            <a:r>
              <a:rPr lang="ko-KR" altLang="en-US" sz="3200" b="1" kern="0" dirty="0">
                <a:latin typeface="굴림" panose="020B0600000101010101" pitchFamily="50" charset="-127"/>
                <a:ea typeface="굴림" panose="020B0600000101010101" pitchFamily="50" charset="-127"/>
              </a:rPr>
              <a:t>을 쓴 시이나 </a:t>
            </a:r>
            <a:r>
              <a:rPr lang="ko-KR" altLang="en-US" sz="3200" b="1" kern="0" dirty="0" err="1">
                <a:latin typeface="굴림" panose="020B0600000101010101" pitchFamily="50" charset="-127"/>
                <a:ea typeface="굴림" panose="020B0600000101010101" pitchFamily="50" charset="-127"/>
              </a:rPr>
              <a:t>린조</a:t>
            </a:r>
            <a:r>
              <a:rPr lang="en-US" altLang="ko-KR" sz="3200" b="1" kern="0" dirty="0">
                <a:latin typeface="굴림" panose="020B0600000101010101" pitchFamily="50" charset="-127"/>
                <a:ea typeface="굴림" panose="020B0600000101010101" pitchFamily="50" charset="-127"/>
              </a:rPr>
              <a:t>(</a:t>
            </a:r>
            <a:r>
              <a:rPr lang="ko-KR" altLang="en-US" sz="3200" b="1" kern="0" dirty="0">
                <a:latin typeface="굴림" panose="020B0600000101010101" pitchFamily="50" charset="-127"/>
                <a:ea typeface="굴림" panose="020B0600000101010101" pitchFamily="50" charset="-127"/>
              </a:rPr>
              <a:t>椎名麟三</a:t>
            </a:r>
            <a:r>
              <a:rPr lang="en-US" altLang="ko-KR" sz="3200" b="1" kern="0" dirty="0">
                <a:latin typeface="굴림" panose="020B0600000101010101" pitchFamily="50" charset="-127"/>
                <a:ea typeface="굴림" panose="020B0600000101010101" pitchFamily="50" charset="-127"/>
              </a:rPr>
              <a:t>), ‘</a:t>
            </a:r>
            <a:r>
              <a:rPr lang="ko-KR" altLang="en-US" sz="3200" b="1" kern="0" dirty="0">
                <a:latin typeface="굴림" panose="020B0600000101010101" pitchFamily="50" charset="-127"/>
                <a:ea typeface="굴림" panose="020B0600000101010101" pitchFamily="50" charset="-127"/>
              </a:rPr>
              <a:t>열쇠</a:t>
            </a:r>
            <a:r>
              <a:rPr lang="en-US" altLang="ko-KR" sz="3200" b="1" kern="0" dirty="0">
                <a:latin typeface="굴림" panose="020B0600000101010101" pitchFamily="50" charset="-127"/>
                <a:ea typeface="굴림" panose="020B0600000101010101" pitchFamily="50" charset="-127"/>
              </a:rPr>
              <a:t>(</a:t>
            </a:r>
            <a:r>
              <a:rPr lang="ko-KR" altLang="en-US" sz="3200" b="1" kern="0" dirty="0">
                <a:latin typeface="굴림" panose="020B0600000101010101" pitchFamily="50" charset="-127"/>
                <a:ea typeface="굴림" panose="020B0600000101010101" pitchFamily="50" charset="-127"/>
              </a:rPr>
              <a:t>鍵</a:t>
            </a:r>
            <a:r>
              <a:rPr lang="en-US" altLang="ko-KR" sz="3200" b="1" kern="0" dirty="0">
                <a:latin typeface="굴림" panose="020B0600000101010101" pitchFamily="50" charset="-127"/>
                <a:ea typeface="굴림" panose="020B0600000101010101" pitchFamily="50" charset="-127"/>
              </a:rPr>
              <a:t>)’</a:t>
            </a:r>
            <a:r>
              <a:rPr lang="ko-KR" altLang="en-US" sz="3200" b="1" kern="0" dirty="0">
                <a:latin typeface="굴림" panose="020B0600000101010101" pitchFamily="50" charset="-127"/>
                <a:ea typeface="굴림" panose="020B0600000101010101" pitchFamily="50" charset="-127"/>
              </a:rPr>
              <a:t>를 쓴 </a:t>
            </a:r>
            <a:r>
              <a:rPr lang="ko-KR" altLang="en-US" sz="3200" b="1" kern="0" dirty="0" err="1">
                <a:latin typeface="굴림" panose="020B0600000101010101" pitchFamily="50" charset="-127"/>
                <a:ea typeface="굴림" panose="020B0600000101010101" pitchFamily="50" charset="-127"/>
              </a:rPr>
              <a:t>다니자키</a:t>
            </a:r>
            <a:r>
              <a:rPr lang="ko-KR" altLang="en-US" sz="3200" b="1" kern="0" dirty="0">
                <a:latin typeface="굴림" panose="020B0600000101010101" pitchFamily="50" charset="-127"/>
                <a:ea typeface="굴림" panose="020B0600000101010101" pitchFamily="50" charset="-127"/>
              </a:rPr>
              <a:t> 준이치로</a:t>
            </a:r>
            <a:r>
              <a:rPr lang="en-US" altLang="ko-KR" sz="3200" b="1" kern="0" dirty="0">
                <a:latin typeface="굴림" panose="020B0600000101010101" pitchFamily="50" charset="-127"/>
                <a:ea typeface="굴림" panose="020B0600000101010101" pitchFamily="50" charset="-127"/>
              </a:rPr>
              <a:t>(</a:t>
            </a:r>
            <a:r>
              <a:rPr lang="ko-KR" altLang="en-US" sz="3200" b="1" kern="0" dirty="0">
                <a:latin typeface="굴림" panose="020B0600000101010101" pitchFamily="50" charset="-127"/>
                <a:ea typeface="굴림" panose="020B0600000101010101" pitchFamily="50" charset="-127"/>
              </a:rPr>
              <a:t>谷崎潤一郞</a:t>
            </a:r>
            <a:r>
              <a:rPr lang="en-US" altLang="ko-KR" sz="3200" b="1" kern="0" dirty="0">
                <a:latin typeface="굴림" panose="020B0600000101010101" pitchFamily="50" charset="-127"/>
                <a:ea typeface="굴림" panose="020B0600000101010101" pitchFamily="50" charset="-127"/>
              </a:rPr>
              <a:t>), ‘</a:t>
            </a:r>
            <a:r>
              <a:rPr lang="ko-KR" altLang="en-US" sz="3200" b="1" kern="0" dirty="0">
                <a:latin typeface="굴림" panose="020B0600000101010101" pitchFamily="50" charset="-127"/>
                <a:ea typeface="굴림" panose="020B0600000101010101" pitchFamily="50" charset="-127"/>
              </a:rPr>
              <a:t>육체의 문</a:t>
            </a:r>
            <a:r>
              <a:rPr lang="en-US" altLang="ko-KR" sz="3200" b="1" kern="0" dirty="0">
                <a:latin typeface="굴림" panose="020B0600000101010101" pitchFamily="50" charset="-127"/>
                <a:ea typeface="굴림" panose="020B0600000101010101" pitchFamily="50" charset="-127"/>
              </a:rPr>
              <a:t>(</a:t>
            </a:r>
            <a:r>
              <a:rPr lang="ko-KR" altLang="en-US" sz="3200" b="1" kern="0" dirty="0">
                <a:latin typeface="굴림" panose="020B0600000101010101" pitchFamily="50" charset="-127"/>
                <a:ea typeface="굴림" panose="020B0600000101010101" pitchFamily="50" charset="-127"/>
              </a:rPr>
              <a:t>肉体</a:t>
            </a:r>
            <a:r>
              <a:rPr lang="ja-JP" altLang="en-US" sz="3200" b="1" kern="0" dirty="0">
                <a:latin typeface="굴림" panose="020B0600000101010101" pitchFamily="50" charset="-127"/>
                <a:ea typeface="굴림" panose="020B0600000101010101" pitchFamily="50" charset="-127"/>
              </a:rPr>
              <a:t>の</a:t>
            </a:r>
            <a:r>
              <a:rPr lang="ko-KR" altLang="en-US" sz="3200" b="1" kern="0" dirty="0">
                <a:latin typeface="굴림" panose="020B0600000101010101" pitchFamily="50" charset="-127"/>
                <a:ea typeface="굴림" panose="020B0600000101010101" pitchFamily="50" charset="-127"/>
              </a:rPr>
              <a:t>門</a:t>
            </a:r>
            <a:r>
              <a:rPr lang="en-US" altLang="ko-KR" sz="3200" b="1" kern="0" dirty="0">
                <a:latin typeface="굴림" panose="020B0600000101010101" pitchFamily="50" charset="-127"/>
                <a:ea typeface="굴림" panose="020B0600000101010101" pitchFamily="50" charset="-127"/>
              </a:rPr>
              <a:t>)’</a:t>
            </a:r>
            <a:r>
              <a:rPr lang="ko-KR" altLang="en-US" sz="3200" b="1" kern="0" dirty="0">
                <a:latin typeface="굴림" panose="020B0600000101010101" pitchFamily="50" charset="-127"/>
                <a:ea typeface="굴림" panose="020B0600000101010101" pitchFamily="50" charset="-127"/>
              </a:rPr>
              <a:t>을 쓴 </a:t>
            </a:r>
            <a:r>
              <a:rPr lang="ko-KR" altLang="en-US" sz="3200" b="1" kern="0" dirty="0" err="1">
                <a:latin typeface="굴림" panose="020B0600000101010101" pitchFamily="50" charset="-127"/>
                <a:ea typeface="굴림" panose="020B0600000101010101" pitchFamily="50" charset="-127"/>
              </a:rPr>
              <a:t>다무라</a:t>
            </a:r>
            <a:r>
              <a:rPr lang="ko-KR" altLang="en-US" sz="3200" b="1" kern="0" dirty="0">
                <a:latin typeface="굴림" panose="020B0600000101010101" pitchFamily="50" charset="-127"/>
                <a:ea typeface="굴림" panose="020B0600000101010101" pitchFamily="50" charset="-127"/>
              </a:rPr>
              <a:t> 다이지로</a:t>
            </a:r>
            <a:r>
              <a:rPr lang="en-US" altLang="ko-KR" sz="3200" b="1" kern="0" dirty="0">
                <a:latin typeface="굴림" panose="020B0600000101010101" pitchFamily="50" charset="-127"/>
                <a:ea typeface="굴림" panose="020B0600000101010101" pitchFamily="50" charset="-127"/>
              </a:rPr>
              <a:t>(</a:t>
            </a:r>
            <a:r>
              <a:rPr lang="ko-KR" altLang="en-US" sz="3200" b="1" kern="0" dirty="0">
                <a:latin typeface="굴림" panose="020B0600000101010101" pitchFamily="50" charset="-127"/>
                <a:ea typeface="굴림" panose="020B0600000101010101" pitchFamily="50" charset="-127"/>
              </a:rPr>
              <a:t>田村泰次郎</a:t>
            </a:r>
            <a:r>
              <a:rPr lang="en-US" altLang="ko-KR" sz="3200" b="1" kern="0" dirty="0">
                <a:latin typeface="굴림" panose="020B0600000101010101" pitchFamily="50" charset="-127"/>
                <a:ea typeface="굴림" panose="020B0600000101010101" pitchFamily="50" charset="-127"/>
              </a:rPr>
              <a:t>)</a:t>
            </a:r>
            <a:r>
              <a:rPr lang="ko-KR" altLang="en-US" sz="3200" b="1" kern="0" dirty="0">
                <a:latin typeface="굴림" panose="020B0600000101010101" pitchFamily="50" charset="-127"/>
                <a:ea typeface="굴림" panose="020B0600000101010101" pitchFamily="50" charset="-127"/>
              </a:rPr>
              <a:t> 등 </a:t>
            </a:r>
            <a:r>
              <a:rPr lang="en-US" altLang="ko-KR" sz="3200" b="1" kern="0" dirty="0">
                <a:latin typeface="굴림" panose="020B0600000101010101" pitchFamily="50" charset="-127"/>
                <a:ea typeface="굴림" panose="020B0600000101010101" pitchFamily="50" charset="-127"/>
              </a:rPr>
              <a:t>7</a:t>
            </a:r>
            <a:r>
              <a:rPr lang="ko-KR" altLang="en-US" sz="3200" b="1" kern="0" dirty="0">
                <a:latin typeface="굴림" panose="020B0600000101010101" pitchFamily="50" charset="-127"/>
                <a:ea typeface="굴림" panose="020B0600000101010101" pitchFamily="50" charset="-127"/>
              </a:rPr>
              <a:t>인을 취재하였고</a:t>
            </a:r>
            <a:r>
              <a:rPr lang="en-US" altLang="ko-KR" sz="3200" b="1" kern="0" dirty="0">
                <a:latin typeface="굴림" panose="020B0600000101010101" pitchFamily="50" charset="-127"/>
                <a:ea typeface="굴림" panose="020B0600000101010101" pitchFamily="50" charset="-127"/>
              </a:rPr>
              <a:t>, </a:t>
            </a:r>
            <a:r>
              <a:rPr lang="ko-KR" altLang="en-US" sz="3200" b="1" kern="0" dirty="0">
                <a:latin typeface="굴림" panose="020B0600000101010101" pitchFamily="50" charset="-127"/>
                <a:ea typeface="굴림" panose="020B0600000101010101" pitchFamily="50" charset="-127"/>
              </a:rPr>
              <a:t>부산 국제신문은 장성만의 글을 </a:t>
            </a:r>
            <a:r>
              <a:rPr lang="en-US" altLang="ko-KR" sz="3200" b="1" kern="0" dirty="0">
                <a:latin typeface="굴림" panose="020B0600000101010101" pitchFamily="50" charset="-127"/>
                <a:ea typeface="굴림" panose="020B0600000101010101" pitchFamily="50" charset="-127"/>
              </a:rPr>
              <a:t>‘</a:t>
            </a:r>
            <a:r>
              <a:rPr lang="ko-KR" altLang="en-US" sz="3200" b="1" kern="0" dirty="0">
                <a:latin typeface="굴림" panose="020B0600000101010101" pitchFamily="50" charset="-127"/>
                <a:ea typeface="굴림" panose="020B0600000101010101" pitchFamily="50" charset="-127"/>
              </a:rPr>
              <a:t>일본 대표 작가 회견기</a:t>
            </a:r>
            <a:r>
              <a:rPr lang="en-US" altLang="ko-KR" sz="3200" b="1" kern="0" dirty="0">
                <a:latin typeface="굴림" panose="020B0600000101010101" pitchFamily="50" charset="-127"/>
                <a:ea typeface="굴림" panose="020B0600000101010101" pitchFamily="50" charset="-127"/>
              </a:rPr>
              <a:t>’</a:t>
            </a:r>
            <a:r>
              <a:rPr lang="ko-KR" altLang="en-US" sz="3200" b="1" kern="0" dirty="0">
                <a:latin typeface="굴림" panose="020B0600000101010101" pitchFamily="50" charset="-127"/>
                <a:ea typeface="굴림" panose="020B0600000101010101" pitchFamily="50" charset="-127"/>
              </a:rPr>
              <a:t>라는 제목으로 연재하였다</a:t>
            </a:r>
            <a:r>
              <a:rPr lang="en-US" altLang="ko-KR" sz="3200" b="1" kern="0" dirty="0">
                <a:latin typeface="굴림" panose="020B0600000101010101" pitchFamily="50" charset="-127"/>
                <a:ea typeface="굴림" panose="020B0600000101010101" pitchFamily="50" charset="-127"/>
              </a:rPr>
              <a:t>. </a:t>
            </a:r>
            <a:r>
              <a:rPr lang="ko-KR" altLang="en-US" sz="3200" b="1" kern="0" dirty="0">
                <a:latin typeface="굴림" panose="020B0600000101010101" pitchFamily="50" charset="-127"/>
                <a:ea typeface="굴림" panose="020B0600000101010101" pitchFamily="50" charset="-127"/>
              </a:rPr>
              <a:t>장성만은 나중에 일본에서 생활하면서 느낀 기행문을 신문에 연재도 하였다</a:t>
            </a:r>
            <a:r>
              <a:rPr lang="en-US" altLang="ko-KR" sz="3200" b="1" kern="0" dirty="0">
                <a:latin typeface="굴림" panose="020B0600000101010101" pitchFamily="50" charset="-127"/>
                <a:ea typeface="굴림" panose="020B0600000101010101" pitchFamily="50" charset="-127"/>
              </a:rPr>
              <a:t>.</a:t>
            </a:r>
            <a:endParaRPr lang="ja-JP" altLang="en-US" sz="3200" b="1" kern="0" dirty="0">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3132463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631504" y="451693"/>
            <a:ext cx="10009112" cy="6001643"/>
          </a:xfrm>
          <a:prstGeom prst="rect">
            <a:avLst/>
          </a:prstGeom>
          <a:noFill/>
        </p:spPr>
        <p:txBody>
          <a:bodyPr wrap="square" rtlCol="0">
            <a:spAutoFit/>
          </a:bodyPr>
          <a:lstStyle/>
          <a:p>
            <a:pPr algn="ctr" fontAlgn="base"/>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張聖萬牧師に日本留学が与えた幸運</a:t>
            </a:r>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algn="ctr" fontAlgn="base"/>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ja-JP" altLang="en-US" sz="3200" b="1" kern="0" dirty="0">
                <a:latin typeface="굴림" panose="020B0600000101010101" pitchFamily="50" charset="-127"/>
                <a:ea typeface="굴림" panose="020B0600000101010101" pitchFamily="50" charset="-127"/>
              </a:rPr>
              <a:t>日本体験は張聖萬が慶南情報大学学長の時に日本に渡り、島津製作所などの会社から学生の実習機材である電子計測器であるオシロスコープ、シンクロスコープ、バランスなどを安く購入できるようにした。</a:t>
            </a:r>
            <a:endParaRPr lang="en-US" altLang="ja-JP"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lang="en-US" altLang="ja-JP" sz="3200" b="1" kern="0" dirty="0">
              <a:latin typeface="굴림" panose="020B0600000101010101" pitchFamily="50" charset="-127"/>
              <a:ea typeface="굴림" panose="020B0600000101010101" pitchFamily="50" charset="-127"/>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일본 체험은 張聖萬으로 하여금 경남정보대학교 학장 때 일본에 건너가 </a:t>
            </a:r>
            <a:r>
              <a:rPr kumimoji="0" lang="ko-KR" altLang="en-US" sz="3200" b="1" i="0" u="none" strike="noStrike" kern="0" cap="none" spc="0" normalizeH="0" baseline="0" noProof="0" dirty="0" err="1">
                <a:ln>
                  <a:noFill/>
                </a:ln>
                <a:solidFill>
                  <a:prstClr val="black"/>
                </a:solidFill>
                <a:effectLst/>
                <a:uLnTx/>
                <a:uFillTx/>
                <a:latin typeface="굴림" panose="020B0600000101010101" pitchFamily="50" charset="-127"/>
                <a:ea typeface="굴림" panose="020B0600000101010101" pitchFamily="50" charset="-127"/>
                <a:cs typeface="+mn-cs"/>
              </a:rPr>
              <a:t>시마스제작소</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島津製作所</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등의 </a:t>
            </a:r>
            <a:r>
              <a:rPr kumimoji="0" lang="ko-KR" altLang="en-US" sz="3200" b="1" i="0" u="none" strike="noStrike" kern="0" cap="none" spc="0" normalizeH="0" baseline="0" noProof="0" dirty="0" err="1">
                <a:ln>
                  <a:noFill/>
                </a:ln>
                <a:solidFill>
                  <a:prstClr val="black"/>
                </a:solidFill>
                <a:effectLst/>
                <a:uLnTx/>
                <a:uFillTx/>
                <a:latin typeface="굴림" panose="020B0600000101010101" pitchFamily="50" charset="-127"/>
                <a:ea typeface="굴림" panose="020B0600000101010101" pitchFamily="50" charset="-127"/>
                <a:cs typeface="+mn-cs"/>
              </a:rPr>
              <a:t>회사들로부터</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학생들의 실습 기자재인 전자계측기인 오실로스코프 </a:t>
            </a:r>
            <a:r>
              <a:rPr kumimoji="0" lang="ko-KR" altLang="en-US" sz="3200" b="1" i="0" u="none" strike="noStrike" kern="0" cap="none" spc="0" normalizeH="0" baseline="0" noProof="0" dirty="0" err="1">
                <a:ln>
                  <a:noFill/>
                </a:ln>
                <a:solidFill>
                  <a:prstClr val="black"/>
                </a:solidFill>
                <a:effectLst/>
                <a:uLnTx/>
                <a:uFillTx/>
                <a:latin typeface="굴림" panose="020B0600000101010101" pitchFamily="50" charset="-127"/>
                <a:ea typeface="굴림" panose="020B0600000101010101" pitchFamily="50" charset="-127"/>
                <a:cs typeface="+mn-cs"/>
              </a:rPr>
              <a:t>싱크스코프</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밸런스 등을 싼 가격에 구입할 수 있게 하였다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endParaRPr lang="en-US" altLang="ja-JP" sz="3200" b="1" kern="0" dirty="0">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2878717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789582" y="1004530"/>
            <a:ext cx="9851034" cy="5016758"/>
          </a:xfrm>
          <a:prstGeom prst="rect">
            <a:avLst/>
          </a:prstGeom>
          <a:noFill/>
        </p:spPr>
        <p:txBody>
          <a:bodyPr wrap="square" rtlCol="0">
            <a:spAutoFit/>
          </a:bodyPr>
          <a:lstStyle/>
          <a:p>
            <a:pPr algn="ctr" fontAlgn="base"/>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張聖萬牧師に日本留学が与えた幸運</a:t>
            </a:r>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cs typeface="+mn-cs"/>
              </a:rPr>
              <a:t>張聖萬牧師</a:t>
            </a:r>
            <a:r>
              <a:rPr kumimoji="0" lang="ko-KR" altLang="en-US" sz="32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cs typeface="+mn-cs"/>
              </a:rPr>
              <a:t>에게 </a:t>
            </a:r>
            <a:r>
              <a:rPr kumimoji="0" lang="ja-JP" altLang="en-US" sz="32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cs typeface="+mn-cs"/>
              </a:rPr>
              <a:t>日本留学</a:t>
            </a:r>
            <a:r>
              <a:rPr kumimoji="0" lang="ko-KR" altLang="en-US" sz="32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cs typeface="+mn-cs"/>
              </a:rPr>
              <a:t>이 가져다 준 </a:t>
            </a:r>
            <a:r>
              <a:rPr kumimoji="0" lang="ja-JP" altLang="en-US" sz="32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cs typeface="+mn-cs"/>
              </a:rPr>
              <a:t>幸運</a:t>
            </a:r>
            <a:endParaRPr kumimoji="0" lang="en-US" altLang="ja-JP" sz="32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cs typeface="+mn-cs"/>
            </a:endParaRPr>
          </a:p>
          <a:p>
            <a:pPr algn="ctr" fontAlgn="base"/>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ja-JP" altLang="en-US" sz="3200" b="1" kern="0" dirty="0">
                <a:latin typeface="굴림" panose="020B0600000101010101" pitchFamily="50" charset="-127"/>
                <a:ea typeface="굴림" panose="020B0600000101010101" pitchFamily="50" charset="-127"/>
              </a:rPr>
              <a:t>日本で張聖萬は宣教師や日本人指導者から歓迎され、日本のキリスト教会で何度か説教する機会も得た。</a:t>
            </a:r>
            <a:endParaRPr lang="en-US" altLang="ja-JP" sz="3200" b="1" kern="0" dirty="0">
              <a:latin typeface="굴림" panose="020B0600000101010101" pitchFamily="50" charset="-127"/>
              <a:ea typeface="굴림" panose="020B0600000101010101" pitchFamily="50" charset="-127"/>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endPar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일본에서 張聖萬은 선교사들과 일본인 지도자들로부터 환영을 받았으며</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일본 </a:t>
            </a:r>
            <a:r>
              <a:rPr kumimoji="0" lang="ko-KR" altLang="en-US" sz="3200" b="1" i="0" u="none" strike="noStrike" kern="0" cap="none" spc="0" normalizeH="0" baseline="0" noProof="0" dirty="0" err="1">
                <a:ln>
                  <a:noFill/>
                </a:ln>
                <a:solidFill>
                  <a:prstClr val="black"/>
                </a:solidFill>
                <a:effectLst/>
                <a:uLnTx/>
                <a:uFillTx/>
                <a:latin typeface="굴림" panose="020B0600000101010101" pitchFamily="50" charset="-127"/>
                <a:ea typeface="굴림" panose="020B0600000101010101" pitchFamily="50" charset="-127"/>
                <a:cs typeface="+mn-cs"/>
              </a:rPr>
              <a:t>그리스도의교회들에서</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몇 차례 설교할 기회도 얻었다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endParaRPr lang="en-US" altLang="ja-JP" sz="3200" b="1" kern="0" dirty="0">
              <a:latin typeface="굴림" panose="020B0600000101010101" pitchFamily="50" charset="-127"/>
              <a:ea typeface="굴림" panose="020B0600000101010101" pitchFamily="50" charset="-127"/>
            </a:endParaRPr>
          </a:p>
        </p:txBody>
      </p:sp>
      <p:sp>
        <p:nvSpPr>
          <p:cNvPr id="2" name="사각형: 모서리가 접힌 도형 1">
            <a:extLst>
              <a:ext uri="{FF2B5EF4-FFF2-40B4-BE49-F238E27FC236}">
                <a16:creationId xmlns:a16="http://schemas.microsoft.com/office/drawing/2014/main" id="{45F0869B-2E8B-4B90-3A1D-A49BAE427ED2}"/>
              </a:ext>
            </a:extLst>
          </p:cNvPr>
          <p:cNvSpPr/>
          <p:nvPr/>
        </p:nvSpPr>
        <p:spPr>
          <a:xfrm>
            <a:off x="1703512" y="692696"/>
            <a:ext cx="10081120" cy="5616624"/>
          </a:xfrm>
          <a:prstGeom prst="foldedCorner">
            <a:avLst/>
          </a:prstGeom>
          <a:solidFill>
            <a:schemeClr val="bg1">
              <a:alpha val="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071695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789582" y="247283"/>
            <a:ext cx="9851034" cy="6494085"/>
          </a:xfrm>
          <a:prstGeom prst="rect">
            <a:avLst/>
          </a:prstGeom>
          <a:noFill/>
        </p:spPr>
        <p:txBody>
          <a:bodyPr wrap="square" rtlCol="0">
            <a:spAutoFit/>
          </a:bodyPr>
          <a:lstStyle/>
          <a:p>
            <a:pPr algn="ctr" fontAlgn="base"/>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張聖萬牧師に日本留学が与えた幸運</a:t>
            </a:r>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algn="ctr" fontAlgn="base"/>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ja-JP" altLang="en-US" sz="3200" b="1" kern="0" dirty="0">
                <a:latin typeface="굴림" panose="020B0600000101010101" pitchFamily="50" charset="-127"/>
                <a:ea typeface="굴림" panose="020B0600000101010101" pitchFamily="50" charset="-127"/>
              </a:rPr>
              <a:t>張聖萬牧師に米国留学の道が開かれたのは、吉井秀夫牧師のおかげでもある。</a:t>
            </a:r>
            <a:r>
              <a:rPr lang="en-US" altLang="ja-JP" sz="3200" b="1" kern="0" dirty="0">
                <a:latin typeface="굴림" panose="020B0600000101010101" pitchFamily="50" charset="-127"/>
                <a:ea typeface="굴림" panose="020B0600000101010101" pitchFamily="50" charset="-127"/>
              </a:rPr>
              <a:t>Maxey</a:t>
            </a:r>
            <a:r>
              <a:rPr lang="ja-JP" altLang="en-US" sz="3200" b="1" kern="0" dirty="0">
                <a:latin typeface="굴림" panose="020B0600000101010101" pitchFamily="50" charset="-127"/>
                <a:ea typeface="굴림" panose="020B0600000101010101" pitchFamily="50" charset="-127"/>
              </a:rPr>
              <a:t>は、</a:t>
            </a:r>
            <a:r>
              <a:rPr lang="en-US" altLang="ja-JP" sz="3200" b="1" kern="0" dirty="0">
                <a:latin typeface="굴림" panose="020B0600000101010101" pitchFamily="50" charset="-127"/>
                <a:ea typeface="굴림" panose="020B0600000101010101" pitchFamily="50" charset="-127"/>
              </a:rPr>
              <a:t>1961</a:t>
            </a:r>
            <a:r>
              <a:rPr lang="ja-JP" altLang="en-US" sz="3200" b="1" kern="0" dirty="0">
                <a:latin typeface="굴림" panose="020B0600000101010101" pitchFamily="50" charset="-127"/>
                <a:ea typeface="굴림" panose="020B0600000101010101" pitchFamily="50" charset="-127"/>
              </a:rPr>
              <a:t>年</a:t>
            </a:r>
            <a:r>
              <a:rPr lang="en-US" altLang="ja-JP" sz="3200" b="1" kern="0" dirty="0">
                <a:latin typeface="굴림" panose="020B0600000101010101" pitchFamily="50" charset="-127"/>
                <a:ea typeface="굴림" panose="020B0600000101010101" pitchFamily="50" charset="-127"/>
              </a:rPr>
              <a:t>8</a:t>
            </a:r>
            <a:r>
              <a:rPr lang="ja-JP" altLang="en-US" sz="3200" b="1" kern="0" dirty="0">
                <a:latin typeface="굴림" panose="020B0600000101010101" pitchFamily="50" charset="-127"/>
                <a:ea typeface="굴림" panose="020B0600000101010101" pitchFamily="50" charset="-127"/>
              </a:rPr>
              <a:t>月に吉井秀夫牧師をアメリカに送ったときの方法と経験をそのまま生かし、</a:t>
            </a:r>
            <a:r>
              <a:rPr lang="en-US" altLang="ja-JP" sz="3200" b="1" kern="0" dirty="0">
                <a:latin typeface="굴림" panose="020B0600000101010101" pitchFamily="50" charset="-127"/>
                <a:ea typeface="굴림" panose="020B0600000101010101" pitchFamily="50" charset="-127"/>
              </a:rPr>
              <a:t>2</a:t>
            </a:r>
            <a:r>
              <a:rPr lang="ja-JP" altLang="en-US" sz="3200" b="1" kern="0" dirty="0">
                <a:latin typeface="굴림" panose="020B0600000101010101" pitchFamily="50" charset="-127"/>
                <a:ea typeface="굴림" panose="020B0600000101010101" pitchFamily="50" charset="-127"/>
              </a:rPr>
              <a:t>年後に張聖萬牧師をアメリカに送ったからだ。</a:t>
            </a:r>
            <a:endParaRPr lang="en-US" altLang="ja-JP"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장성만 목사에게 미국 유학의 길이 열린 것은 히데오 요시이 목사의 덕택도 있다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Maxey</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는 히데오 요시이 목사를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1961</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년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8</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월에 미국에 보낼 때의 방법과 경험을 그대로 살려 만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2</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년 후에 장성만 목사를 미국에 보냈기</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때문이다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endParaRPr lang="en-US" altLang="ja-JP" sz="3200" b="1" kern="0" dirty="0">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106437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jangsm.jpg"/>
          <p:cNvPicPr>
            <a:picLocks noChangeAspect="1"/>
          </p:cNvPicPr>
          <p:nvPr/>
        </p:nvPicPr>
        <p:blipFill>
          <a:blip r:embed="rId2" cstate="print"/>
          <a:stretch>
            <a:fillRect/>
          </a:stretch>
        </p:blipFill>
        <p:spPr>
          <a:xfrm>
            <a:off x="1598558" y="739677"/>
            <a:ext cx="3921378" cy="5067455"/>
          </a:xfrm>
          <a:prstGeom prst="rect">
            <a:avLst/>
          </a:prstGeom>
        </p:spPr>
      </p:pic>
      <p:pic>
        <p:nvPicPr>
          <p:cNvPr id="3" name="그림 2" descr="jangsm2.jpg"/>
          <p:cNvPicPr>
            <a:picLocks noChangeAspect="1"/>
          </p:cNvPicPr>
          <p:nvPr/>
        </p:nvPicPr>
        <p:blipFill>
          <a:blip r:embed="rId3" cstate="print"/>
          <a:stretch>
            <a:fillRect/>
          </a:stretch>
        </p:blipFill>
        <p:spPr>
          <a:xfrm>
            <a:off x="5663952" y="692696"/>
            <a:ext cx="6045664" cy="5237330"/>
          </a:xfrm>
          <a:prstGeom prst="rect">
            <a:avLst/>
          </a:prstGeom>
        </p:spPr>
      </p:pic>
      <p:sp>
        <p:nvSpPr>
          <p:cNvPr id="5" name="TextBox 4">
            <a:extLst>
              <a:ext uri="{FF2B5EF4-FFF2-40B4-BE49-F238E27FC236}">
                <a16:creationId xmlns:a16="http://schemas.microsoft.com/office/drawing/2014/main" id="{ACDF0616-4DBA-3564-2A22-EEDCC3AE4B5F}"/>
              </a:ext>
            </a:extLst>
          </p:cNvPr>
          <p:cNvSpPr txBox="1"/>
          <p:nvPr/>
        </p:nvSpPr>
        <p:spPr>
          <a:xfrm>
            <a:off x="2207568" y="5868561"/>
            <a:ext cx="9217024" cy="584775"/>
          </a:xfrm>
          <a:prstGeom prst="rect">
            <a:avLst/>
          </a:prstGeom>
          <a:noFill/>
        </p:spPr>
        <p:txBody>
          <a:bodyPr wrap="square" rtlCol="0">
            <a:spAutoFit/>
          </a:bodyPr>
          <a:lstStyle/>
          <a:p>
            <a:r>
              <a:rPr lang="zh-TW" altLang="en-US" sz="3200" b="1" dirty="0"/>
              <a:t>大学総長歴任、                  韓国国会副議長歴任</a:t>
            </a:r>
            <a:endParaRPr lang="ko-KR" altLang="en-US" sz="32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789582" y="764704"/>
            <a:ext cx="9851034" cy="5509200"/>
          </a:xfrm>
          <a:prstGeom prst="rect">
            <a:avLst/>
          </a:prstGeom>
          <a:noFill/>
        </p:spPr>
        <p:txBody>
          <a:bodyPr wrap="square" rtlCol="0">
            <a:spAutoFit/>
          </a:bodyPr>
          <a:lstStyle/>
          <a:p>
            <a:pPr algn="ctr" fontAlgn="base"/>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張聖萬牧師に日本留学が与えた幸運</a:t>
            </a:r>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algn="ctr" fontAlgn="base"/>
            <a:endParaRPr lang="en-US" altLang="ja-JP"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ja-JP" altLang="en-US" sz="3200" b="1" kern="0" dirty="0">
                <a:latin typeface="굴림" panose="020B0600000101010101" pitchFamily="50" charset="-127"/>
                <a:ea typeface="굴림" panose="020B0600000101010101" pitchFamily="50" charset="-127"/>
              </a:rPr>
              <a:t>吉井秀夫牧師は</a:t>
            </a:r>
            <a:r>
              <a:rPr lang="en-US" altLang="ja-JP" sz="3200" b="1" kern="0" dirty="0">
                <a:latin typeface="굴림" panose="020B0600000101010101" pitchFamily="50" charset="-127"/>
                <a:ea typeface="굴림" panose="020B0600000101010101" pitchFamily="50" charset="-127"/>
              </a:rPr>
              <a:t>1959</a:t>
            </a:r>
            <a:r>
              <a:rPr lang="ja-JP" altLang="en-US" sz="3200" b="1" kern="0" dirty="0">
                <a:latin typeface="굴림" panose="020B0600000101010101" pitchFamily="50" charset="-127"/>
                <a:ea typeface="굴림" panose="020B0600000101010101" pitchFamily="50" charset="-127"/>
              </a:rPr>
              <a:t>年</a:t>
            </a:r>
            <a:r>
              <a:rPr lang="en-US" altLang="ja-JP" sz="3200" b="1" kern="0" dirty="0">
                <a:latin typeface="굴림" panose="020B0600000101010101" pitchFamily="50" charset="-127"/>
                <a:ea typeface="굴림" panose="020B0600000101010101" pitchFamily="50" charset="-127"/>
              </a:rPr>
              <a:t>5</a:t>
            </a:r>
            <a:r>
              <a:rPr lang="ja-JP" altLang="en-US" sz="3200" b="1" kern="0" dirty="0">
                <a:latin typeface="굴림" panose="020B0600000101010101" pitchFamily="50" charset="-127"/>
                <a:ea typeface="굴림" panose="020B0600000101010101" pitchFamily="50" charset="-127"/>
              </a:rPr>
              <a:t>月から鹿屋教会に主任牧師として就任し、</a:t>
            </a:r>
            <a:r>
              <a:rPr lang="en-US" altLang="ja-JP" sz="3200" b="1" kern="0" dirty="0">
                <a:latin typeface="굴림" panose="020B0600000101010101" pitchFamily="50" charset="-127"/>
                <a:ea typeface="굴림" panose="020B0600000101010101" pitchFamily="50" charset="-127"/>
              </a:rPr>
              <a:t>2017</a:t>
            </a:r>
            <a:r>
              <a:rPr lang="ja-JP" altLang="en-US" sz="3200" b="1" kern="0" dirty="0">
                <a:latin typeface="굴림" panose="020B0600000101010101" pitchFamily="50" charset="-127"/>
                <a:ea typeface="굴림" panose="020B0600000101010101" pitchFamily="50" charset="-127"/>
              </a:rPr>
              <a:t>年</a:t>
            </a:r>
            <a:r>
              <a:rPr lang="en-US" altLang="ja-JP" sz="3200" b="1" kern="0" dirty="0">
                <a:latin typeface="굴림" panose="020B0600000101010101" pitchFamily="50" charset="-127"/>
                <a:ea typeface="굴림" panose="020B0600000101010101" pitchFamily="50" charset="-127"/>
              </a:rPr>
              <a:t>7</a:t>
            </a:r>
            <a:r>
              <a:rPr lang="ja-JP" altLang="en-US" sz="3200" b="1" kern="0" dirty="0">
                <a:latin typeface="굴림" panose="020B0600000101010101" pitchFamily="50" charset="-127"/>
                <a:ea typeface="굴림" panose="020B0600000101010101" pitchFamily="50" charset="-127"/>
              </a:rPr>
              <a:t>月</a:t>
            </a:r>
            <a:r>
              <a:rPr lang="en-US" altLang="ja-JP" sz="3200" b="1" kern="0" dirty="0">
                <a:latin typeface="굴림" panose="020B0600000101010101" pitchFamily="50" charset="-127"/>
                <a:ea typeface="굴림" panose="020B0600000101010101" pitchFamily="50" charset="-127"/>
              </a:rPr>
              <a:t>30</a:t>
            </a:r>
            <a:r>
              <a:rPr lang="ja-JP" altLang="en-US" sz="3200" b="1" kern="0" dirty="0">
                <a:latin typeface="굴림" panose="020B0600000101010101" pitchFamily="50" charset="-127"/>
                <a:ea typeface="굴림" panose="020B0600000101010101" pitchFamily="50" charset="-127"/>
              </a:rPr>
              <a:t>日に</a:t>
            </a:r>
            <a:r>
              <a:rPr lang="en-US" altLang="ja-JP" sz="3200" b="1" kern="0" dirty="0">
                <a:latin typeface="굴림" panose="020B0600000101010101" pitchFamily="50" charset="-127"/>
                <a:ea typeface="굴림" panose="020B0600000101010101" pitchFamily="50" charset="-127"/>
              </a:rPr>
              <a:t>84</a:t>
            </a:r>
            <a:r>
              <a:rPr lang="ja-JP" altLang="en-US" sz="3200" b="1" kern="0" dirty="0">
                <a:latin typeface="굴림" panose="020B0600000101010101" pitchFamily="50" charset="-127"/>
                <a:ea typeface="굴림" panose="020B0600000101010101" pitchFamily="50" charset="-127"/>
              </a:rPr>
              <a:t>歳で逝去するまで奉仕した。張聖萬牧師は</a:t>
            </a:r>
            <a:r>
              <a:rPr lang="en-US" altLang="ja-JP" sz="3200" b="1" kern="0" dirty="0">
                <a:latin typeface="굴림" panose="020B0600000101010101" pitchFamily="50" charset="-127"/>
                <a:ea typeface="굴림" panose="020B0600000101010101" pitchFamily="50" charset="-127"/>
              </a:rPr>
              <a:t>2015</a:t>
            </a:r>
            <a:r>
              <a:rPr lang="ja-JP" altLang="en-US" sz="3200" b="1" kern="0" dirty="0">
                <a:latin typeface="굴림" panose="020B0600000101010101" pitchFamily="50" charset="-127"/>
                <a:ea typeface="굴림" panose="020B0600000101010101" pitchFamily="50" charset="-127"/>
              </a:rPr>
              <a:t>年</a:t>
            </a:r>
            <a:r>
              <a:rPr lang="en-US" altLang="ja-JP" sz="3200" b="1" kern="0" dirty="0">
                <a:latin typeface="굴림" panose="020B0600000101010101" pitchFamily="50" charset="-127"/>
                <a:ea typeface="굴림" panose="020B0600000101010101" pitchFamily="50" charset="-127"/>
              </a:rPr>
              <a:t>12</a:t>
            </a:r>
            <a:r>
              <a:rPr lang="ja-JP" altLang="en-US" sz="3200" b="1" kern="0" dirty="0">
                <a:latin typeface="굴림" panose="020B0600000101010101" pitchFamily="50" charset="-127"/>
                <a:ea typeface="굴림" panose="020B0600000101010101" pitchFamily="50" charset="-127"/>
              </a:rPr>
              <a:t>月</a:t>
            </a:r>
            <a:r>
              <a:rPr lang="en-US" altLang="ja-JP" sz="3200" b="1" kern="0" dirty="0">
                <a:latin typeface="굴림" panose="020B0600000101010101" pitchFamily="50" charset="-127"/>
                <a:ea typeface="굴림" panose="020B0600000101010101" pitchFamily="50" charset="-127"/>
              </a:rPr>
              <a:t>6</a:t>
            </a:r>
            <a:r>
              <a:rPr lang="ja-JP" altLang="en-US" sz="3200" b="1" kern="0" dirty="0">
                <a:latin typeface="굴림" panose="020B0600000101010101" pitchFamily="50" charset="-127"/>
                <a:ea typeface="굴림" panose="020B0600000101010101" pitchFamily="50" charset="-127"/>
              </a:rPr>
              <a:t>日、</a:t>
            </a:r>
            <a:r>
              <a:rPr lang="en-US" altLang="ja-JP" sz="3200" b="1" kern="0" dirty="0">
                <a:latin typeface="굴림" panose="020B0600000101010101" pitchFamily="50" charset="-127"/>
                <a:ea typeface="굴림" panose="020B0600000101010101" pitchFamily="50" charset="-127"/>
              </a:rPr>
              <a:t>83</a:t>
            </a:r>
            <a:r>
              <a:rPr lang="ja-JP" altLang="en-US" sz="3200" b="1" kern="0" dirty="0">
                <a:latin typeface="굴림" panose="020B0600000101010101" pitchFamily="50" charset="-127"/>
                <a:ea typeface="굴림" panose="020B0600000101010101" pitchFamily="50" charset="-127"/>
              </a:rPr>
              <a:t>歳で逝去した。</a:t>
            </a:r>
            <a:endParaRPr lang="en-US" altLang="ja-JP"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zh-TW"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吉井秀夫 牧師</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는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1959</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년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5</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월부터 </a:t>
            </a:r>
            <a:r>
              <a:rPr kumimoji="0" lang="ko-KR" altLang="en-US" sz="3200" b="1" i="0" u="none" strike="noStrike" kern="0" cap="none" spc="0" normalizeH="0" baseline="0" noProof="0" dirty="0" err="1">
                <a:ln>
                  <a:noFill/>
                </a:ln>
                <a:solidFill>
                  <a:prstClr val="black"/>
                </a:solidFill>
                <a:effectLst/>
                <a:uLnTx/>
                <a:uFillTx/>
                <a:latin typeface="굴림" panose="020B0600000101010101" pitchFamily="50" charset="-127"/>
                <a:ea typeface="굴림" panose="020B0600000101010101" pitchFamily="50" charset="-127"/>
                <a:cs typeface="+mn-cs"/>
              </a:rPr>
              <a:t>가노야</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鹿屋</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교회에 담임목사로 부임하여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2017</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년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7</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월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30</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일 만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84</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세로 별세하기까지 섬겼다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장성만 목사는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2015</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년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12</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월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6</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일 만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83</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세로 별세하였다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p>
        </p:txBody>
      </p:sp>
    </p:spTree>
    <p:extLst>
      <p:ext uri="{BB962C8B-B14F-4D97-AF65-F5344CB8AC3E}">
        <p14:creationId xmlns:p14="http://schemas.microsoft.com/office/powerpoint/2010/main" val="2273872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775520" y="175275"/>
            <a:ext cx="9851034" cy="6494085"/>
          </a:xfrm>
          <a:prstGeom prst="rect">
            <a:avLst/>
          </a:prstGeom>
          <a:noFill/>
        </p:spPr>
        <p:txBody>
          <a:bodyPr wrap="square" rtlCol="0">
            <a:spAutoFit/>
          </a:bodyPr>
          <a:lstStyle/>
          <a:p>
            <a:pPr marL="457200" indent="-457200" algn="just" fontAlgn="base">
              <a:buFont typeface="Wingdings" panose="05000000000000000000" pitchFamily="2" charset="2"/>
              <a:buChar char="l"/>
            </a:pPr>
            <a:r>
              <a:rPr lang="ja-JP" altLang="en-US" sz="3200" b="1" kern="0" dirty="0">
                <a:latin typeface="굴림" panose="020B0600000101010101" pitchFamily="50" charset="-127"/>
                <a:ea typeface="굴림" panose="020B0600000101010101" pitchFamily="50" charset="-127"/>
              </a:rPr>
              <a:t>張聖萬牧師は吉井秀夫牧師よりアメリカには</a:t>
            </a:r>
            <a:r>
              <a:rPr lang="en-US" altLang="ja-JP" sz="3200" b="1" kern="0" dirty="0">
                <a:latin typeface="굴림" panose="020B0600000101010101" pitchFamily="50" charset="-127"/>
                <a:ea typeface="굴림" panose="020B0600000101010101" pitchFamily="50" charset="-127"/>
              </a:rPr>
              <a:t>2</a:t>
            </a:r>
            <a:r>
              <a:rPr lang="ja-JP" altLang="en-US" sz="3200" b="1" kern="0" dirty="0">
                <a:latin typeface="굴림" panose="020B0600000101010101" pitchFamily="50" charset="-127"/>
                <a:ea typeface="굴림" panose="020B0600000101010101" pitchFamily="50" charset="-127"/>
              </a:rPr>
              <a:t>年遅れて行かれたが、天国には</a:t>
            </a:r>
            <a:r>
              <a:rPr lang="en-US" altLang="ja-JP" sz="3200" b="1" kern="0" dirty="0">
                <a:latin typeface="굴림" panose="020B0600000101010101" pitchFamily="50" charset="-127"/>
                <a:ea typeface="굴림" panose="020B0600000101010101" pitchFamily="50" charset="-127"/>
              </a:rPr>
              <a:t>2</a:t>
            </a:r>
            <a:r>
              <a:rPr lang="ja-JP" altLang="en-US" sz="3200" b="1" kern="0" dirty="0">
                <a:latin typeface="굴림" panose="020B0600000101010101" pitchFamily="50" charset="-127"/>
                <a:ea typeface="굴림" panose="020B0600000101010101" pitchFamily="50" charset="-127"/>
              </a:rPr>
              <a:t>年先に行かれた。吉井牧師は生涯鹿屋教会に仕えながら幼稚園を設立して運営したのに対し、張聖萬牧師は生涯大橋教会に仕えながら</a:t>
            </a:r>
            <a:r>
              <a:rPr lang="en-US" altLang="ja-JP" sz="3200" b="1" kern="0" dirty="0">
                <a:latin typeface="굴림" panose="020B0600000101010101" pitchFamily="50" charset="-127"/>
                <a:ea typeface="굴림" panose="020B0600000101010101" pitchFamily="50" charset="-127"/>
              </a:rPr>
              <a:t>3</a:t>
            </a:r>
            <a:r>
              <a:rPr lang="ja-JP" altLang="en-US" sz="3200" b="1" kern="0" dirty="0">
                <a:latin typeface="굴림" panose="020B0600000101010101" pitchFamily="50" charset="-127"/>
                <a:ea typeface="굴림" panose="020B0600000101010101" pitchFamily="50" charset="-127"/>
              </a:rPr>
              <a:t>つの大学を設立して運営し、政治家としても成功した。</a:t>
            </a:r>
            <a:endParaRPr lang="en-US" altLang="ja-JP"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張聖萬牧師는 히데오 요시이 목사보다 미국에는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2</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년 늦게 가셨는데</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천국은 그보다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2</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년 먼저 가셨다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요시이 목사는 평생 </a:t>
            </a:r>
            <a:r>
              <a:rPr lang="ja-JP" altLang="en-US" sz="3200" b="1" kern="0" dirty="0">
                <a:latin typeface="굴림" panose="020B0600000101010101" pitchFamily="50" charset="-127"/>
                <a:ea typeface="굴림" panose="020B0600000101010101" pitchFamily="50" charset="-127"/>
              </a:rPr>
              <a:t>鹿屋教会</a:t>
            </a:r>
            <a:r>
              <a:rPr kumimoji="0" lang="ko-KR" altLang="en-US" sz="3200" b="1" i="0" u="none" strike="noStrike" kern="0" cap="none" spc="0" normalizeH="0" baseline="0" noProof="0" dirty="0" err="1">
                <a:ln>
                  <a:noFill/>
                </a:ln>
                <a:solidFill>
                  <a:prstClr val="black"/>
                </a:solidFill>
                <a:effectLst/>
                <a:uLnTx/>
                <a:uFillTx/>
                <a:latin typeface="굴림" panose="020B0600000101010101" pitchFamily="50" charset="-127"/>
                <a:ea typeface="굴림" panose="020B0600000101010101" pitchFamily="50" charset="-127"/>
                <a:cs typeface="+mn-cs"/>
              </a:rPr>
              <a:t>를</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섬기면서 유치원을 설립하여 운영한 반면</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장성만 목사는 평생 </a:t>
            </a:r>
            <a:r>
              <a:rPr kumimoji="0" lang="ja-JP"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大橋教会</a:t>
            </a:r>
            <a:r>
              <a:rPr kumimoji="0" lang="ko-KR" altLang="en-US" sz="3200" b="1" i="0" u="none" strike="noStrike" kern="0" cap="none" spc="0" normalizeH="0" baseline="0" noProof="0" dirty="0" err="1">
                <a:ln>
                  <a:noFill/>
                </a:ln>
                <a:solidFill>
                  <a:prstClr val="black"/>
                </a:solidFill>
                <a:effectLst/>
                <a:uLnTx/>
                <a:uFillTx/>
                <a:latin typeface="굴림" panose="020B0600000101010101" pitchFamily="50" charset="-127"/>
                <a:ea typeface="굴림" panose="020B0600000101010101" pitchFamily="50" charset="-127"/>
                <a:cs typeface="+mn-cs"/>
              </a:rPr>
              <a:t>를</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섬기면서 세 개의 대학교를 세우고 운영하였으며</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r>
              <a:rPr kumimoji="0" lang="ko-KR" altLang="en-US" sz="3200" b="1" i="0" u="none" strike="noStrike" kern="0" cap="none" spc="0" normalizeH="0" baseline="0" noProof="0" dirty="0" err="1">
                <a:ln>
                  <a:noFill/>
                </a:ln>
                <a:solidFill>
                  <a:prstClr val="black"/>
                </a:solidFill>
                <a:effectLst/>
                <a:uLnTx/>
                <a:uFillTx/>
                <a:latin typeface="굴림" panose="020B0600000101010101" pitchFamily="50" charset="-127"/>
                <a:ea typeface="굴림" panose="020B0600000101010101" pitchFamily="50" charset="-127"/>
                <a:cs typeface="+mn-cs"/>
              </a:rPr>
              <a:t>정치인으로서도</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성공하였다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endParaRPr lang="en-US" altLang="ja-JP" sz="3200" b="1" kern="0" dirty="0">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1258823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775520" y="1412776"/>
            <a:ext cx="9577064" cy="4031873"/>
          </a:xfrm>
          <a:prstGeom prst="rect">
            <a:avLst/>
          </a:prstGeom>
          <a:noFill/>
        </p:spPr>
        <p:txBody>
          <a:bodyPr wrap="square" rtlCol="0">
            <a:spAutoFit/>
          </a:bodyPr>
          <a:lstStyle/>
          <a:p>
            <a:pPr marL="457200" indent="-457200" algn="just" fontAlgn="base">
              <a:buFont typeface="Wingdings" panose="05000000000000000000" pitchFamily="2" charset="2"/>
              <a:buChar char="l"/>
            </a:pPr>
            <a:r>
              <a:rPr lang="ko-KR" altLang="en-US" sz="3200" b="1" kern="0" dirty="0">
                <a:latin typeface="굴림" panose="020B0600000101010101" pitchFamily="50" charset="-127"/>
                <a:ea typeface="굴림" panose="020B0600000101010101" pitchFamily="50" charset="-127"/>
              </a:rPr>
              <a:t>張聖萬牧師</a:t>
            </a:r>
            <a:r>
              <a:rPr lang="ja-JP" altLang="en-US" sz="3200" b="1" kern="0" dirty="0">
                <a:latin typeface="굴림" panose="020B0600000101010101" pitchFamily="50" charset="-127"/>
                <a:ea typeface="굴림" panose="020B0600000101010101" pitchFamily="50" charset="-127"/>
              </a:rPr>
              <a:t>は</a:t>
            </a:r>
            <a:r>
              <a:rPr lang="en-US" altLang="ja-JP" sz="3200" b="1" kern="0" dirty="0">
                <a:latin typeface="굴림" panose="020B0600000101010101" pitchFamily="50" charset="-127"/>
                <a:ea typeface="굴림" panose="020B0600000101010101" pitchFamily="50" charset="-127"/>
              </a:rPr>
              <a:t>Cincinnati Bible Seminary</a:t>
            </a:r>
            <a:r>
              <a:rPr lang="ja-JP" altLang="en-US" sz="3200" b="1" kern="0" dirty="0">
                <a:latin typeface="굴림" panose="020B0600000101010101" pitchFamily="50" charset="-127"/>
                <a:ea typeface="굴림" panose="020B0600000101010101" pitchFamily="50" charset="-127"/>
              </a:rPr>
              <a:t>で</a:t>
            </a:r>
            <a:r>
              <a:rPr lang="ko-KR" altLang="en-US" sz="3200" b="1" kern="0" dirty="0">
                <a:latin typeface="굴림" panose="020B0600000101010101" pitchFamily="50" charset="-127"/>
                <a:ea typeface="굴림" panose="020B0600000101010101" pitchFamily="50" charset="-127"/>
              </a:rPr>
              <a:t>修士課程</a:t>
            </a:r>
            <a:r>
              <a:rPr lang="ja-JP" altLang="en-US" sz="3200" b="1" kern="0" dirty="0">
                <a:latin typeface="굴림" panose="020B0600000101010101" pitchFamily="50" charset="-127"/>
                <a:ea typeface="굴림" panose="020B0600000101010101" pitchFamily="50" charset="-127"/>
              </a:rPr>
              <a:t>を</a:t>
            </a:r>
            <a:r>
              <a:rPr lang="ko-KR" altLang="en-US" sz="3200" b="1" kern="0" dirty="0">
                <a:latin typeface="굴림" panose="020B0600000101010101" pitchFamily="50" charset="-127"/>
                <a:ea typeface="굴림" panose="020B0600000101010101" pitchFamily="50" charset="-127"/>
              </a:rPr>
              <a:t>終</a:t>
            </a:r>
            <a:r>
              <a:rPr lang="ja-JP" altLang="en-US" sz="3200" b="1" kern="0" dirty="0">
                <a:latin typeface="굴림" panose="020B0600000101010101" pitchFamily="50" charset="-127"/>
                <a:ea typeface="굴림" panose="020B0600000101010101" pitchFamily="50" charset="-127"/>
              </a:rPr>
              <a:t>え、</a:t>
            </a:r>
            <a:r>
              <a:rPr lang="en-US" altLang="ja-JP" sz="3200" b="1" kern="0" dirty="0">
                <a:latin typeface="굴림" panose="020B0600000101010101" pitchFamily="50" charset="-127"/>
                <a:ea typeface="굴림" panose="020B0600000101010101" pitchFamily="50" charset="-127"/>
              </a:rPr>
              <a:t>Christian Education for Far East</a:t>
            </a:r>
            <a:r>
              <a:rPr lang="ko-KR" altLang="en-US" sz="3200" b="1" kern="0" dirty="0">
                <a:latin typeface="굴림" panose="020B0600000101010101" pitchFamily="50" charset="-127"/>
                <a:ea typeface="굴림" panose="020B0600000101010101" pitchFamily="50" charset="-127"/>
              </a:rPr>
              <a:t>宣教会</a:t>
            </a:r>
            <a:r>
              <a:rPr lang="ja-JP" altLang="en-US" sz="3200" b="1" kern="0" dirty="0">
                <a:latin typeface="굴림" panose="020B0600000101010101" pitchFamily="50" charset="-127"/>
                <a:ea typeface="굴림" panose="020B0600000101010101" pitchFamily="50" charset="-127"/>
              </a:rPr>
              <a:t>を</a:t>
            </a:r>
            <a:r>
              <a:rPr lang="ko-KR" altLang="en-US" sz="3200" b="1" kern="0" dirty="0">
                <a:latin typeface="굴림" panose="020B0600000101010101" pitchFamily="50" charset="-127"/>
                <a:ea typeface="굴림" panose="020B0600000101010101" pitchFamily="50" charset="-127"/>
              </a:rPr>
              <a:t>作</a:t>
            </a:r>
            <a:r>
              <a:rPr lang="ja-JP" altLang="en-US" sz="3200" b="1" kern="0" dirty="0">
                <a:latin typeface="굴림" panose="020B0600000101010101" pitchFamily="50" charset="-127"/>
                <a:ea typeface="굴림" panose="020B0600000101010101" pitchFamily="50" charset="-127"/>
              </a:rPr>
              <a:t>った</a:t>
            </a:r>
            <a:r>
              <a:rPr lang="ko-KR" altLang="en-US" sz="3200" b="1" kern="0" dirty="0">
                <a:latin typeface="굴림" panose="020B0600000101010101" pitchFamily="50" charset="-127"/>
                <a:ea typeface="굴림" panose="020B0600000101010101" pitchFamily="50" charset="-127"/>
              </a:rPr>
              <a:t>後、</a:t>
            </a:r>
            <a:r>
              <a:rPr lang="en-US" altLang="ko-KR" sz="3200" b="1" kern="0" dirty="0">
                <a:latin typeface="굴림" panose="020B0600000101010101" pitchFamily="50" charset="-127"/>
                <a:ea typeface="굴림" panose="020B0600000101010101" pitchFamily="50" charset="-127"/>
              </a:rPr>
              <a:t>1964</a:t>
            </a:r>
            <a:r>
              <a:rPr lang="ko-KR" altLang="en-US" sz="3200" b="1" kern="0" dirty="0">
                <a:latin typeface="굴림" panose="020B0600000101010101" pitchFamily="50" charset="-127"/>
                <a:ea typeface="굴림" panose="020B0600000101010101" pitchFamily="50" charset="-127"/>
              </a:rPr>
              <a:t>年晩夏</a:t>
            </a:r>
            <a:r>
              <a:rPr lang="ja-JP" altLang="en-US" sz="3200" b="1" kern="0" dirty="0">
                <a:latin typeface="굴림" panose="020B0600000101010101" pitchFamily="50" charset="-127"/>
                <a:ea typeface="굴림" panose="020B0600000101010101" pitchFamily="50" charset="-127"/>
              </a:rPr>
              <a:t>に</a:t>
            </a:r>
            <a:r>
              <a:rPr lang="ko-KR" altLang="en-US" sz="3200" b="1" kern="0" dirty="0">
                <a:latin typeface="굴림" panose="020B0600000101010101" pitchFamily="50" charset="-127"/>
                <a:ea typeface="굴림" panose="020B0600000101010101" pitchFamily="50" charset="-127"/>
              </a:rPr>
              <a:t>帰国</a:t>
            </a:r>
            <a:r>
              <a:rPr lang="ja-JP" altLang="en-US" sz="3200" b="1" kern="0" dirty="0">
                <a:latin typeface="굴림" panose="020B0600000101010101" pitchFamily="50" charset="-127"/>
                <a:ea typeface="굴림" panose="020B0600000101010101" pitchFamily="50" charset="-127"/>
              </a:rPr>
              <a:t>した。</a:t>
            </a:r>
            <a:endParaRPr lang="en-US" altLang="ja-JP"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張聖萬牧師는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Cincinnati Bible Seminary</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에서 석사과정을 마치고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Christian Education for Far East</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선교회를 만든 후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1964</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년 늦은 여름 귀국하였다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a:t>
            </a:r>
            <a:endParaRPr lang="en-US" altLang="ja-JP" sz="3200" b="1" kern="0" dirty="0">
              <a:latin typeface="굴림" panose="020B0600000101010101" pitchFamily="50" charset="-127"/>
              <a:ea typeface="굴림" panose="020B0600000101010101" pitchFamily="50" charset="-127"/>
            </a:endParaRPr>
          </a:p>
        </p:txBody>
      </p:sp>
    </p:spTree>
    <p:extLst>
      <p:ext uri="{BB962C8B-B14F-4D97-AF65-F5344CB8AC3E}">
        <p14:creationId xmlns:p14="http://schemas.microsoft.com/office/powerpoint/2010/main" val="1307558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6738730" y="692696"/>
            <a:ext cx="4829878" cy="5509200"/>
          </a:xfrm>
          <a:prstGeom prst="rect">
            <a:avLst/>
          </a:prstGeom>
          <a:noFill/>
        </p:spPr>
        <p:txBody>
          <a:bodyPr wrap="square" rtlCol="0">
            <a:spAutoFit/>
          </a:bodyPr>
          <a:lstStyle/>
          <a:p>
            <a:pPr marL="457200" indent="-457200" algn="just" fontAlgn="base">
              <a:buFont typeface="Wingdings" panose="05000000000000000000" pitchFamily="2" charset="2"/>
              <a:buChar char="l"/>
            </a:pPr>
            <a:r>
              <a:rPr lang="ja-JP" altLang="en-US" sz="3200" b="1" kern="0" dirty="0">
                <a:latin typeface="굴림" panose="020B0600000101010101" pitchFamily="50" charset="-127"/>
                <a:ea typeface="굴림" panose="020B0600000101010101" pitchFamily="50" charset="-127"/>
              </a:rPr>
              <a:t>アメリカから帰国した張聖萬牧師は、翌年の</a:t>
            </a:r>
            <a:r>
              <a:rPr lang="en-US" altLang="ja-JP" sz="3200" b="1" kern="0" dirty="0">
                <a:latin typeface="굴림" panose="020B0600000101010101" pitchFamily="50" charset="-127"/>
                <a:ea typeface="굴림" panose="020B0600000101010101" pitchFamily="50" charset="-127"/>
              </a:rPr>
              <a:t>1965</a:t>
            </a:r>
            <a:r>
              <a:rPr lang="ja-JP" altLang="en-US" sz="3200" b="1" kern="0" dirty="0">
                <a:latin typeface="굴림" panose="020B0600000101010101" pitchFamily="50" charset="-127"/>
                <a:ea typeface="굴림" panose="020B0600000101010101" pitchFamily="50" charset="-127"/>
              </a:rPr>
              <a:t>年</a:t>
            </a:r>
            <a:r>
              <a:rPr lang="en-US" altLang="ja-JP" sz="3200" b="1" kern="0" dirty="0">
                <a:latin typeface="굴림" panose="020B0600000101010101" pitchFamily="50" charset="-127"/>
                <a:ea typeface="굴림" panose="020B0600000101010101" pitchFamily="50" charset="-127"/>
              </a:rPr>
              <a:t>2</a:t>
            </a:r>
            <a:r>
              <a:rPr lang="ja-JP" altLang="en-US" sz="3200" b="1" kern="0" dirty="0">
                <a:latin typeface="굴림" panose="020B0600000101010101" pitchFamily="50" charset="-127"/>
                <a:ea typeface="굴림" panose="020B0600000101010101" pitchFamily="50" charset="-127"/>
              </a:rPr>
              <a:t>月</a:t>
            </a:r>
            <a:r>
              <a:rPr lang="en-US" altLang="ja-JP" sz="3200" b="1" kern="0" dirty="0">
                <a:latin typeface="굴림" panose="020B0600000101010101" pitchFamily="50" charset="-127"/>
                <a:ea typeface="굴림" panose="020B0600000101010101" pitchFamily="50" charset="-127"/>
              </a:rPr>
              <a:t>1</a:t>
            </a:r>
            <a:r>
              <a:rPr lang="ja-JP" altLang="en-US" sz="3200" b="1" kern="0" dirty="0">
                <a:latin typeface="굴림" panose="020B0600000101010101" pitchFamily="50" charset="-127"/>
                <a:ea typeface="굴림" panose="020B0600000101010101" pitchFamily="50" charset="-127"/>
              </a:rPr>
              <a:t>日に、嶺南基督教実業学校を開校した。</a:t>
            </a:r>
            <a:endParaRPr lang="en-US" altLang="ja-JP" sz="3200" b="1" kern="0" dirty="0">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미국에서 돌아온 張聖萬牧師는 이듬해인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1965</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년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2</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월 </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1</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일에 영남기독교실업학교를 개교하였다</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t>
            </a:r>
            <a:endParaRPr lang="en-US" altLang="ja-JP" sz="3200" b="1" kern="0" dirty="0">
              <a:latin typeface="굴림" panose="020B0600000101010101" pitchFamily="50" charset="-127"/>
              <a:ea typeface="굴림" panose="020B0600000101010101" pitchFamily="50" charset="-127"/>
            </a:endParaRPr>
          </a:p>
        </p:txBody>
      </p:sp>
      <p:pic>
        <p:nvPicPr>
          <p:cNvPr id="2" name="그림 1" descr="jsm13km.jpg">
            <a:extLst>
              <a:ext uri="{FF2B5EF4-FFF2-40B4-BE49-F238E27FC236}">
                <a16:creationId xmlns:a16="http://schemas.microsoft.com/office/drawing/2014/main" id="{2D9050F5-2DDA-2EFE-793A-C3473257BA40}"/>
              </a:ext>
            </a:extLst>
          </p:cNvPr>
          <p:cNvPicPr>
            <a:picLocks noChangeAspect="1"/>
          </p:cNvPicPr>
          <p:nvPr/>
        </p:nvPicPr>
        <p:blipFill>
          <a:blip r:embed="rId2" cstate="print"/>
          <a:stretch>
            <a:fillRect/>
          </a:stretch>
        </p:blipFill>
        <p:spPr>
          <a:xfrm>
            <a:off x="618350" y="1268760"/>
            <a:ext cx="6053714" cy="4528178"/>
          </a:xfrm>
          <a:prstGeom prst="rect">
            <a:avLst/>
          </a:prstGeom>
        </p:spPr>
      </p:pic>
    </p:spTree>
    <p:extLst>
      <p:ext uri="{BB962C8B-B14F-4D97-AF65-F5344CB8AC3E}">
        <p14:creationId xmlns:p14="http://schemas.microsoft.com/office/powerpoint/2010/main" val="460331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1" name="Rectangle 17">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ko-KR" altLang="en-US"/>
          </a:p>
        </p:txBody>
      </p:sp>
      <p:sp>
        <p:nvSpPr>
          <p:cNvPr id="13" name="TextBox 12">
            <a:extLst>
              <a:ext uri="{FF2B5EF4-FFF2-40B4-BE49-F238E27FC236}">
                <a16:creationId xmlns:a16="http://schemas.microsoft.com/office/drawing/2014/main" id="{6AD4C34C-0898-5A83-0925-C7F8F7DA7696}"/>
              </a:ext>
            </a:extLst>
          </p:cNvPr>
          <p:cNvSpPr txBox="1"/>
          <p:nvPr/>
        </p:nvSpPr>
        <p:spPr>
          <a:xfrm>
            <a:off x="1847528" y="1386839"/>
            <a:ext cx="3650278" cy="3759253"/>
          </a:xfrm>
          <a:prstGeom prst="rect">
            <a:avLst/>
          </a:prstGeom>
        </p:spPr>
        <p:txBody>
          <a:bodyPr vert="horz" lIns="91440" tIns="45720" rIns="91440" bIns="45720" rtlCol="0">
            <a:normAutofit/>
          </a:bodyPr>
          <a:lstStyle/>
          <a:p>
            <a:pPr marL="457200" indent="-457200" defTabSz="457200" fontAlgn="base">
              <a:spcBef>
                <a:spcPts val="1000"/>
              </a:spcBef>
              <a:buClr>
                <a:schemeClr val="accent1"/>
              </a:buClr>
              <a:buFont typeface="Wingdings 3" charset="2"/>
              <a:buChar char=""/>
            </a:pPr>
            <a:r>
              <a:rPr lang="en-US" altLang="ja-JP" sz="3200" b="1" dirty="0">
                <a:solidFill>
                  <a:schemeClr val="tx1">
                    <a:lumMod val="75000"/>
                    <a:lumOff val="25000"/>
                  </a:schemeClr>
                </a:solidFill>
                <a:latin typeface="굴림" panose="020B0600000101010101" pitchFamily="50" charset="-127"/>
                <a:ea typeface="굴림" panose="020B0600000101010101" pitchFamily="50" charset="-127"/>
              </a:rPr>
              <a:t>Dick Lash</a:t>
            </a:r>
            <a:r>
              <a:rPr lang="ja-JP" altLang="en-US" sz="3200" b="1" dirty="0">
                <a:solidFill>
                  <a:schemeClr val="tx1">
                    <a:lumMod val="75000"/>
                    <a:lumOff val="25000"/>
                  </a:schemeClr>
                </a:solidFill>
                <a:latin typeface="굴림" panose="020B0600000101010101" pitchFamily="50" charset="-127"/>
                <a:ea typeface="굴림" panose="020B0600000101010101" pitchFamily="50" charset="-127"/>
              </a:rPr>
              <a:t>はこの学校の共同創設者である。</a:t>
            </a:r>
            <a:endParaRPr lang="en-US" altLang="ja-JP" sz="3200" b="1" dirty="0">
              <a:solidFill>
                <a:schemeClr val="tx1">
                  <a:lumMod val="75000"/>
                  <a:lumOff val="25000"/>
                </a:schemeClr>
              </a:solidFill>
              <a:latin typeface="굴림" panose="020B0600000101010101" pitchFamily="50" charset="-127"/>
              <a:ea typeface="굴림" panose="020B0600000101010101" pitchFamily="50" charset="-127"/>
            </a:endParaRPr>
          </a:p>
          <a:p>
            <a:pPr marL="457200" indent="-457200" defTabSz="457200" fontAlgn="base">
              <a:spcBef>
                <a:spcPts val="1000"/>
              </a:spcBef>
              <a:buClr>
                <a:schemeClr val="accent1"/>
              </a:buClr>
              <a:buFont typeface="Wingdings 3" charset="2"/>
              <a:buChar char=""/>
            </a:pPr>
            <a:endParaRPr kumimoji="0" lang="en-US" altLang="ko-KR" sz="3200" b="1" i="0" u="none" strike="noStrike" cap="none" spc="0" normalizeH="0" baseline="0" noProof="0" dirty="0">
              <a:ln>
                <a:noFill/>
              </a:ln>
              <a:solidFill>
                <a:schemeClr val="tx1">
                  <a:lumMod val="75000"/>
                  <a:lumOff val="25000"/>
                </a:schemeClr>
              </a:solidFill>
              <a:effectLst/>
              <a:uLnTx/>
              <a:uFillTx/>
              <a:latin typeface="굴림" panose="020B0600000101010101" pitchFamily="50" charset="-127"/>
              <a:ea typeface="굴림" panose="020B0600000101010101" pitchFamily="50" charset="-127"/>
            </a:endParaRPr>
          </a:p>
          <a:p>
            <a:pPr marL="457200" marR="0" lvl="0" indent="-457200" defTabSz="457200" fontAlgn="base">
              <a:spcBef>
                <a:spcPts val="1000"/>
              </a:spcBef>
              <a:buClr>
                <a:schemeClr val="accent1"/>
              </a:buClr>
              <a:buSzTx/>
              <a:buFont typeface="Wingdings 3" charset="2"/>
              <a:buChar char=""/>
              <a:tabLst/>
              <a:defRPr/>
            </a:pPr>
            <a:r>
              <a:rPr kumimoji="0" lang="en-US" altLang="ko-KR" sz="3200" b="1" i="0" u="none" strike="noStrike" cap="none" spc="0" normalizeH="0" baseline="0" noProof="0" dirty="0">
                <a:ln>
                  <a:noFill/>
                </a:ln>
                <a:solidFill>
                  <a:schemeClr val="tx1">
                    <a:lumMod val="75000"/>
                    <a:lumOff val="25000"/>
                  </a:schemeClr>
                </a:solidFill>
                <a:effectLst/>
                <a:uLnTx/>
                <a:uFillTx/>
                <a:latin typeface="굴림" panose="020B0600000101010101" pitchFamily="50" charset="-127"/>
                <a:ea typeface="굴림" panose="020B0600000101010101" pitchFamily="50" charset="-127"/>
              </a:rPr>
              <a:t>Dick Lash</a:t>
            </a:r>
            <a:r>
              <a:rPr kumimoji="0" lang="ko-KR" altLang="en-US" sz="3200" b="1" i="0" u="none" strike="noStrike" cap="none" spc="0" normalizeH="0" baseline="0" noProof="0" dirty="0">
                <a:ln>
                  <a:noFill/>
                </a:ln>
                <a:solidFill>
                  <a:schemeClr val="tx1">
                    <a:lumMod val="75000"/>
                    <a:lumOff val="25000"/>
                  </a:schemeClr>
                </a:solidFill>
                <a:effectLst/>
                <a:uLnTx/>
                <a:uFillTx/>
                <a:latin typeface="굴림" panose="020B0600000101010101" pitchFamily="50" charset="-127"/>
                <a:ea typeface="굴림" panose="020B0600000101010101" pitchFamily="50" charset="-127"/>
              </a:rPr>
              <a:t>는 이 학교의 공동 설립자이다</a:t>
            </a:r>
            <a:r>
              <a:rPr kumimoji="0" lang="en-US" altLang="ko-KR" sz="3200" b="1" i="0" u="none" strike="noStrike" cap="none" spc="0" normalizeH="0" baseline="0" noProof="0" dirty="0">
                <a:ln>
                  <a:noFill/>
                </a:ln>
                <a:solidFill>
                  <a:schemeClr val="tx1">
                    <a:lumMod val="75000"/>
                    <a:lumOff val="25000"/>
                  </a:schemeClr>
                </a:solidFill>
                <a:effectLst/>
                <a:uLnTx/>
                <a:uFillTx/>
                <a:latin typeface="굴림" panose="020B0600000101010101" pitchFamily="50" charset="-127"/>
                <a:ea typeface="굴림" panose="020B0600000101010101" pitchFamily="50" charset="-127"/>
              </a:rPr>
              <a:t>. </a:t>
            </a:r>
            <a:endParaRPr lang="en-US" altLang="ja-JP" sz="3200" b="1" dirty="0">
              <a:solidFill>
                <a:schemeClr val="tx1">
                  <a:lumMod val="75000"/>
                  <a:lumOff val="25000"/>
                </a:schemeClr>
              </a:solidFill>
              <a:latin typeface="굴림" panose="020B0600000101010101" pitchFamily="50" charset="-127"/>
              <a:ea typeface="굴림" panose="020B0600000101010101" pitchFamily="50" charset="-127"/>
            </a:endParaRPr>
          </a:p>
        </p:txBody>
      </p:sp>
      <p:pic>
        <p:nvPicPr>
          <p:cNvPr id="3" name="그림 2" descr="인간의 얼굴, 텍스트, 사람, 인물사진이(가) 표시된 사진&#10;&#10;자동 생성된 설명">
            <a:extLst>
              <a:ext uri="{FF2B5EF4-FFF2-40B4-BE49-F238E27FC236}">
                <a16:creationId xmlns:a16="http://schemas.microsoft.com/office/drawing/2014/main" id="{31632CA2-4086-C247-5011-EAB6AF730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597" y="640080"/>
            <a:ext cx="3729468" cy="5252773"/>
          </a:xfrm>
          <a:prstGeom prst="rect">
            <a:avLst/>
          </a:prstGeom>
        </p:spPr>
      </p:pic>
      <p:sp>
        <p:nvSpPr>
          <p:cNvPr id="22"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6352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487488" y="1268760"/>
            <a:ext cx="10009112" cy="4524315"/>
          </a:xfrm>
          <a:prstGeom prst="rect">
            <a:avLst/>
          </a:prstGeom>
          <a:noFill/>
        </p:spPr>
        <p:txBody>
          <a:bodyPr wrap="square" rtlCol="0">
            <a:spAutoFit/>
          </a:bodyPr>
          <a:lstStyle/>
          <a:p>
            <a:pPr marL="457200" indent="-457200" algn="just" fontAlgn="base">
              <a:buFont typeface="Wingdings" panose="05000000000000000000" pitchFamily="2" charset="2"/>
              <a:buChar char="l"/>
            </a:pPr>
            <a:r>
              <a:rPr lang="ja-JP" altLang="en-US" sz="3200" b="1" kern="0" dirty="0">
                <a:solidFill>
                  <a:srgbClr val="000000"/>
                </a:solidFill>
                <a:latin typeface="굴림" panose="020B0600000101010101" pitchFamily="50" charset="-127"/>
                <a:ea typeface="굴림" panose="020B0600000101010101" pitchFamily="50" charset="-127"/>
              </a:rPr>
              <a:t>この学校は</a:t>
            </a:r>
            <a:r>
              <a:rPr lang="en-US" altLang="ja-JP" sz="3200" b="1" kern="0" dirty="0">
                <a:solidFill>
                  <a:srgbClr val="000000"/>
                </a:solidFill>
                <a:latin typeface="굴림" panose="020B0600000101010101" pitchFamily="50" charset="-127"/>
                <a:ea typeface="굴림" panose="020B0600000101010101" pitchFamily="50" charset="-127"/>
              </a:rPr>
              <a:t>1970</a:t>
            </a:r>
            <a:r>
              <a:rPr lang="ja-JP" altLang="en-US" sz="3200" b="1" kern="0" dirty="0">
                <a:solidFill>
                  <a:srgbClr val="000000"/>
                </a:solidFill>
                <a:latin typeface="굴림" panose="020B0600000101010101" pitchFamily="50" charset="-127"/>
                <a:ea typeface="굴림" panose="020B0600000101010101" pitchFamily="50" charset="-127"/>
              </a:rPr>
              <a:t>年</a:t>
            </a:r>
            <a:r>
              <a:rPr lang="en-US" altLang="ja-JP" sz="3200" b="1" kern="0" dirty="0">
                <a:solidFill>
                  <a:srgbClr val="000000"/>
                </a:solidFill>
                <a:latin typeface="굴림" panose="020B0600000101010101" pitchFamily="50" charset="-127"/>
                <a:ea typeface="굴림" panose="020B0600000101010101" pitchFamily="50" charset="-127"/>
              </a:rPr>
              <a:t>5</a:t>
            </a:r>
            <a:r>
              <a:rPr lang="ja-JP" altLang="en-US" sz="3200" b="1" kern="0" dirty="0">
                <a:solidFill>
                  <a:srgbClr val="000000"/>
                </a:solidFill>
                <a:latin typeface="굴림" panose="020B0600000101010101" pitchFamily="50" charset="-127"/>
                <a:ea typeface="굴림" panose="020B0600000101010101" pitchFamily="50" charset="-127"/>
              </a:rPr>
              <a:t>月</a:t>
            </a:r>
            <a:r>
              <a:rPr lang="en-US" altLang="ja-JP" sz="3200" b="1" kern="0" dirty="0">
                <a:solidFill>
                  <a:srgbClr val="000000"/>
                </a:solidFill>
                <a:latin typeface="굴림" panose="020B0600000101010101" pitchFamily="50" charset="-127"/>
                <a:ea typeface="굴림" panose="020B0600000101010101" pitchFamily="50" charset="-127"/>
              </a:rPr>
              <a:t>28</a:t>
            </a:r>
            <a:r>
              <a:rPr lang="ja-JP" altLang="en-US" sz="3200" b="1" kern="0" dirty="0">
                <a:solidFill>
                  <a:srgbClr val="000000"/>
                </a:solidFill>
                <a:latin typeface="굴림" panose="020B0600000101010101" pitchFamily="50" charset="-127"/>
                <a:ea typeface="굴림" panose="020B0600000101010101" pitchFamily="50" charset="-127"/>
              </a:rPr>
              <a:t>日に「釜山実業専門学校」として認可</a:t>
            </a:r>
            <a:r>
              <a:rPr lang="en-US" altLang="ja-JP" sz="3200" b="1" kern="0" dirty="0">
                <a:solidFill>
                  <a:srgbClr val="000000"/>
                </a:solidFill>
                <a:latin typeface="굴림" panose="020B0600000101010101" pitchFamily="50" charset="-127"/>
                <a:ea typeface="굴림" panose="020B0600000101010101" pitchFamily="50" charset="-127"/>
              </a:rPr>
              <a:t>(</a:t>
            </a:r>
            <a:r>
              <a:rPr lang="ja-JP" altLang="en-US" sz="3200" b="1" kern="0" dirty="0">
                <a:solidFill>
                  <a:srgbClr val="000000"/>
                </a:solidFill>
                <a:latin typeface="굴림" panose="020B0600000101010101" pitchFamily="50" charset="-127"/>
                <a:ea typeface="굴림" panose="020B0600000101010101" pitchFamily="50" charset="-127"/>
              </a:rPr>
              <a:t>承認</a:t>
            </a:r>
            <a:r>
              <a:rPr lang="en-US" altLang="ja-JP" sz="3200" b="1" kern="0" dirty="0">
                <a:solidFill>
                  <a:srgbClr val="000000"/>
                </a:solidFill>
                <a:latin typeface="굴림" panose="020B0600000101010101" pitchFamily="50" charset="-127"/>
                <a:ea typeface="굴림" panose="020B0600000101010101" pitchFamily="50" charset="-127"/>
              </a:rPr>
              <a:t>)</a:t>
            </a:r>
            <a:r>
              <a:rPr lang="ja-JP" altLang="en-US" sz="3200" b="1" kern="0" dirty="0">
                <a:solidFill>
                  <a:srgbClr val="000000"/>
                </a:solidFill>
                <a:latin typeface="굴림" panose="020B0600000101010101" pitchFamily="50" charset="-127"/>
                <a:ea typeface="굴림" panose="020B0600000101010101" pitchFamily="50" charset="-127"/>
              </a:rPr>
              <a:t>を受け、発展を重ねるようになった。その後、共同創立者の</a:t>
            </a:r>
            <a:r>
              <a:rPr lang="en-US" altLang="ja-JP" sz="3200" b="1" kern="0" dirty="0">
                <a:solidFill>
                  <a:srgbClr val="000000"/>
                </a:solidFill>
                <a:latin typeface="굴림" panose="020B0600000101010101" pitchFamily="50" charset="-127"/>
                <a:ea typeface="굴림" panose="020B0600000101010101" pitchFamily="50" charset="-127"/>
              </a:rPr>
              <a:t>Dick Lash</a:t>
            </a:r>
            <a:r>
              <a:rPr lang="ja-JP" altLang="en-US" sz="3200" b="1" kern="0" dirty="0">
                <a:solidFill>
                  <a:srgbClr val="000000"/>
                </a:solidFill>
                <a:latin typeface="굴림" panose="020B0600000101010101" pitchFamily="50" charset="-127"/>
                <a:ea typeface="굴림" panose="020B0600000101010101" pitchFamily="50" charset="-127"/>
              </a:rPr>
              <a:t>は自ら韓国宣教をやめ、</a:t>
            </a:r>
            <a:r>
              <a:rPr lang="en-US" altLang="ja-JP" sz="3200" b="1" kern="0" dirty="0">
                <a:solidFill>
                  <a:srgbClr val="000000"/>
                </a:solidFill>
                <a:latin typeface="굴림" panose="020B0600000101010101" pitchFamily="50" charset="-127"/>
                <a:ea typeface="굴림" panose="020B0600000101010101" pitchFamily="50" charset="-127"/>
              </a:rPr>
              <a:t>1971</a:t>
            </a:r>
            <a:r>
              <a:rPr lang="ja-JP" altLang="en-US" sz="3200" b="1" kern="0" dirty="0">
                <a:solidFill>
                  <a:srgbClr val="000000"/>
                </a:solidFill>
                <a:latin typeface="굴림" panose="020B0600000101010101" pitchFamily="50" charset="-127"/>
                <a:ea typeface="굴림" panose="020B0600000101010101" pitchFamily="50" charset="-127"/>
              </a:rPr>
              <a:t>年</a:t>
            </a:r>
            <a:r>
              <a:rPr lang="en-US" altLang="ja-JP" sz="3200" b="1" kern="0" dirty="0">
                <a:solidFill>
                  <a:srgbClr val="000000"/>
                </a:solidFill>
                <a:latin typeface="굴림" panose="020B0600000101010101" pitchFamily="50" charset="-127"/>
                <a:ea typeface="굴림" panose="020B0600000101010101" pitchFamily="50" charset="-127"/>
              </a:rPr>
              <a:t>8</a:t>
            </a:r>
            <a:r>
              <a:rPr lang="ja-JP" altLang="en-US" sz="3200" b="1" kern="0" dirty="0">
                <a:solidFill>
                  <a:srgbClr val="000000"/>
                </a:solidFill>
                <a:latin typeface="굴림" panose="020B0600000101010101" pitchFamily="50" charset="-127"/>
                <a:ea typeface="굴림" panose="020B0600000101010101" pitchFamily="50" charset="-127"/>
              </a:rPr>
              <a:t>月</a:t>
            </a:r>
            <a:r>
              <a:rPr lang="en-US" altLang="ja-JP" sz="3200" b="1" kern="0" dirty="0">
                <a:solidFill>
                  <a:srgbClr val="000000"/>
                </a:solidFill>
                <a:latin typeface="굴림" panose="020B0600000101010101" pitchFamily="50" charset="-127"/>
                <a:ea typeface="굴림" panose="020B0600000101010101" pitchFamily="50" charset="-127"/>
              </a:rPr>
              <a:t>31</a:t>
            </a:r>
            <a:r>
              <a:rPr lang="ja-JP" altLang="en-US" sz="3200" b="1" kern="0" dirty="0">
                <a:solidFill>
                  <a:srgbClr val="000000"/>
                </a:solidFill>
                <a:latin typeface="굴림" panose="020B0600000101010101" pitchFamily="50" charset="-127"/>
                <a:ea typeface="굴림" panose="020B0600000101010101" pitchFamily="50" charset="-127"/>
              </a:rPr>
              <a:t>日に永久帰国した。</a:t>
            </a:r>
            <a:endParaRPr lang="en-US" altLang="ja-JP" sz="3200" b="1" kern="0" dirty="0">
              <a:solidFill>
                <a:srgbClr val="000000"/>
              </a:solidFill>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endParaRPr lang="en-US" altLang="ko-KR" sz="3200" b="1" kern="0" dirty="0">
              <a:solidFill>
                <a:srgbClr val="000000"/>
              </a:solidFill>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ko-KR" altLang="en-US" sz="3200" b="1" kern="0" dirty="0">
                <a:solidFill>
                  <a:srgbClr val="000000"/>
                </a:solidFill>
                <a:latin typeface="굴림" panose="020B0600000101010101" pitchFamily="50" charset="-127"/>
                <a:ea typeface="굴림" panose="020B0600000101010101" pitchFamily="50" charset="-127"/>
              </a:rPr>
              <a:t>이 학교는 </a:t>
            </a:r>
            <a:r>
              <a:rPr lang="en-US" altLang="ko-KR" sz="3200" b="1" kern="0" dirty="0">
                <a:solidFill>
                  <a:srgbClr val="000000"/>
                </a:solidFill>
                <a:latin typeface="굴림" panose="020B0600000101010101" pitchFamily="50" charset="-127"/>
                <a:ea typeface="굴림" panose="020B0600000101010101" pitchFamily="50" charset="-127"/>
              </a:rPr>
              <a:t>1970</a:t>
            </a:r>
            <a:r>
              <a:rPr lang="ko-KR" altLang="en-US" sz="3200" b="1" kern="0" dirty="0">
                <a:solidFill>
                  <a:srgbClr val="000000"/>
                </a:solidFill>
                <a:latin typeface="굴림" panose="020B0600000101010101" pitchFamily="50" charset="-127"/>
                <a:ea typeface="굴림" panose="020B0600000101010101" pitchFamily="50" charset="-127"/>
              </a:rPr>
              <a:t>년</a:t>
            </a:r>
            <a:r>
              <a:rPr lang="en-US" altLang="ko-KR" sz="3200" b="1" kern="0" dirty="0">
                <a:solidFill>
                  <a:srgbClr val="000000"/>
                </a:solidFill>
                <a:latin typeface="굴림" panose="020B0600000101010101" pitchFamily="50" charset="-127"/>
                <a:ea typeface="굴림" panose="020B0600000101010101" pitchFamily="50" charset="-127"/>
              </a:rPr>
              <a:t>5</a:t>
            </a:r>
            <a:r>
              <a:rPr lang="ko-KR" altLang="en-US" sz="3200" b="1" kern="0" dirty="0">
                <a:solidFill>
                  <a:srgbClr val="000000"/>
                </a:solidFill>
                <a:latin typeface="굴림" panose="020B0600000101010101" pitchFamily="50" charset="-127"/>
                <a:ea typeface="굴림" panose="020B0600000101010101" pitchFamily="50" charset="-127"/>
              </a:rPr>
              <a:t>월 </a:t>
            </a:r>
            <a:r>
              <a:rPr lang="en-US" altLang="ko-KR" sz="3200" b="1" kern="0" dirty="0">
                <a:solidFill>
                  <a:srgbClr val="000000"/>
                </a:solidFill>
                <a:latin typeface="굴림" panose="020B0600000101010101" pitchFamily="50" charset="-127"/>
                <a:ea typeface="굴림" panose="020B0600000101010101" pitchFamily="50" charset="-127"/>
              </a:rPr>
              <a:t>28</a:t>
            </a:r>
            <a:r>
              <a:rPr lang="ko-KR" altLang="en-US" sz="3200" b="1" kern="0" dirty="0">
                <a:solidFill>
                  <a:srgbClr val="000000"/>
                </a:solidFill>
                <a:latin typeface="굴림" panose="020B0600000101010101" pitchFamily="50" charset="-127"/>
                <a:ea typeface="굴림" panose="020B0600000101010101" pitchFamily="50" charset="-127"/>
              </a:rPr>
              <a:t>일 </a:t>
            </a:r>
            <a:r>
              <a:rPr lang="en-US" altLang="ko-KR"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a:t>
            </a:r>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부산실업전문학교</a:t>
            </a:r>
            <a:r>
              <a:rPr lang="en-US" altLang="ko-KR"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a:t>
            </a:r>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로 인가</a:t>
            </a:r>
            <a:r>
              <a:rPr lang="en-US" altLang="ko-KR"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a:t>
            </a:r>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승인</a:t>
            </a:r>
            <a:r>
              <a:rPr lang="en-US" altLang="ko-KR"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a:t>
            </a:r>
            <a:r>
              <a:rPr lang="ko-KR" altLang="en-US" sz="3200" b="1" kern="0" dirty="0">
                <a:solidFill>
                  <a:srgbClr val="000000"/>
                </a:solidFill>
                <a:latin typeface="굴림" panose="020B0600000101010101" pitchFamily="50" charset="-127"/>
                <a:ea typeface="굴림" panose="020B0600000101010101" pitchFamily="50" charset="-127"/>
              </a:rPr>
              <a:t>를 받았고</a:t>
            </a:r>
            <a:r>
              <a:rPr lang="en-US" altLang="ko-KR" sz="3200" b="1" kern="0" dirty="0">
                <a:solidFill>
                  <a:srgbClr val="000000"/>
                </a:solidFill>
                <a:latin typeface="굴림" panose="020B0600000101010101" pitchFamily="50" charset="-127"/>
                <a:ea typeface="굴림" panose="020B0600000101010101" pitchFamily="50" charset="-127"/>
              </a:rPr>
              <a:t>, </a:t>
            </a:r>
            <a:r>
              <a:rPr lang="ko-KR" altLang="en-US" sz="3200" b="1" kern="0" dirty="0">
                <a:solidFill>
                  <a:srgbClr val="000000"/>
                </a:solidFill>
                <a:latin typeface="굴림" panose="020B0600000101010101" pitchFamily="50" charset="-127"/>
                <a:ea typeface="굴림" panose="020B0600000101010101" pitchFamily="50" charset="-127"/>
              </a:rPr>
              <a:t>발전을 거듭하게 되었다</a:t>
            </a:r>
            <a:r>
              <a:rPr lang="en-US" altLang="ko-KR" sz="3200" b="1" kern="0" dirty="0">
                <a:solidFill>
                  <a:srgbClr val="000000"/>
                </a:solidFill>
                <a:latin typeface="굴림" panose="020B0600000101010101" pitchFamily="50" charset="-127"/>
                <a:ea typeface="굴림" panose="020B0600000101010101" pitchFamily="50" charset="-127"/>
              </a:rPr>
              <a:t>. </a:t>
            </a:r>
            <a:r>
              <a:rPr lang="ko-KR" altLang="en-US" sz="3200" b="1" kern="0" dirty="0">
                <a:solidFill>
                  <a:srgbClr val="000000"/>
                </a:solidFill>
                <a:latin typeface="굴림" panose="020B0600000101010101" pitchFamily="50" charset="-127"/>
                <a:ea typeface="굴림" panose="020B0600000101010101" pitchFamily="50" charset="-127"/>
              </a:rPr>
              <a:t>그러자 공동 설립자 </a:t>
            </a:r>
            <a:r>
              <a:rPr lang="en-US" altLang="ko-KR" sz="3200" b="1" kern="0" dirty="0">
                <a:solidFill>
                  <a:srgbClr val="000000"/>
                </a:solidFill>
                <a:latin typeface="굴림" panose="020B0600000101010101" pitchFamily="50" charset="-127"/>
                <a:ea typeface="굴림" panose="020B0600000101010101" pitchFamily="50" charset="-127"/>
              </a:rPr>
              <a:t>Dick Lash</a:t>
            </a:r>
            <a:r>
              <a:rPr lang="ko-KR" altLang="en-US" sz="3200" b="1" kern="0" dirty="0">
                <a:solidFill>
                  <a:srgbClr val="000000"/>
                </a:solidFill>
                <a:latin typeface="굴림" panose="020B0600000101010101" pitchFamily="50" charset="-127"/>
                <a:ea typeface="굴림" panose="020B0600000101010101" pitchFamily="50" charset="-127"/>
              </a:rPr>
              <a:t>는 스스로 한국선교를 접고 </a:t>
            </a:r>
            <a:r>
              <a:rPr lang="en-US" altLang="ko-KR" sz="3200" b="1" kern="0" dirty="0">
                <a:solidFill>
                  <a:srgbClr val="00000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1971</a:t>
            </a:r>
            <a:r>
              <a:rPr lang="ko-KR" altLang="en-US" sz="3200" b="1" kern="0" dirty="0">
                <a:solidFill>
                  <a:srgbClr val="00000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년 </a:t>
            </a:r>
            <a:r>
              <a:rPr lang="en-US" altLang="ko-KR" sz="3200" b="1" kern="0" dirty="0">
                <a:solidFill>
                  <a:srgbClr val="00000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8</a:t>
            </a:r>
            <a:r>
              <a:rPr lang="ko-KR" altLang="en-US" sz="3200" b="1" kern="0" dirty="0">
                <a:solidFill>
                  <a:srgbClr val="00000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월 </a:t>
            </a:r>
            <a:r>
              <a:rPr lang="en-US" altLang="ko-KR" sz="3200" b="1" kern="0" dirty="0">
                <a:solidFill>
                  <a:srgbClr val="00000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31</a:t>
            </a:r>
            <a:r>
              <a:rPr lang="ko-KR" altLang="en-US" sz="3200" b="1" kern="0" dirty="0">
                <a:solidFill>
                  <a:srgbClr val="00000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일 영구 귀국</a:t>
            </a:r>
            <a:r>
              <a:rPr lang="ko-KR" altLang="en-US" sz="3200" b="1" kern="0" dirty="0">
                <a:solidFill>
                  <a:srgbClr val="000000"/>
                </a:solidFill>
                <a:latin typeface="굴림" panose="020B0600000101010101" pitchFamily="50" charset="-127"/>
                <a:ea typeface="굴림" panose="020B0600000101010101" pitchFamily="50" charset="-127"/>
              </a:rPr>
              <a:t>하였다</a:t>
            </a:r>
            <a:r>
              <a:rPr lang="en-US" altLang="ko-KR" sz="3200" b="1" kern="0" dirty="0">
                <a:solidFill>
                  <a:srgbClr val="000000"/>
                </a:solidFill>
                <a:latin typeface="굴림" panose="020B0600000101010101" pitchFamily="50" charset="-127"/>
                <a:ea typeface="굴림" panose="020B0600000101010101" pitchFamily="50" charset="-127"/>
              </a:rPr>
              <a:t>.</a:t>
            </a:r>
            <a:endParaRPr lang="en-US" altLang="ko-KR" sz="3200" b="1" kern="0" dirty="0">
              <a:solidFill>
                <a:srgbClr val="000000"/>
              </a:solidFill>
              <a:latin typeface="조선굵은명조" panose="02030504000101010101" pitchFamily="18" charset="-127"/>
              <a:ea typeface="조선굵은명조" panose="02030504000101010101" pitchFamily="18" charset="-127"/>
            </a:endParaRPr>
          </a:p>
        </p:txBody>
      </p:sp>
      <p:sp>
        <p:nvSpPr>
          <p:cNvPr id="2" name="Rectangle 2">
            <a:extLst>
              <a:ext uri="{FF2B5EF4-FFF2-40B4-BE49-F238E27FC236}">
                <a16:creationId xmlns:a16="http://schemas.microsoft.com/office/drawing/2014/main" id="{B1E03771-EC2B-183E-5451-D2C25C3E506F}"/>
              </a:ext>
            </a:extLst>
          </p:cNvPr>
          <p:cNvSpPr>
            <a:spLocks noChangeArrowheads="1"/>
          </p:cNvSpPr>
          <p:nvPr/>
        </p:nvSpPr>
        <p:spPr bwMode="auto">
          <a:xfrm>
            <a:off x="3247274" y="444897"/>
            <a:ext cx="10469830" cy="42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ko-KR" altLang="en-US"/>
          </a:p>
        </p:txBody>
      </p:sp>
    </p:spTree>
    <p:extLst>
      <p:ext uri="{BB962C8B-B14F-4D97-AF65-F5344CB8AC3E}">
        <p14:creationId xmlns:p14="http://schemas.microsoft.com/office/powerpoint/2010/main" val="3703698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a:extLst>
              <a:ext uri="{28A0092B-C50C-407E-A947-70E740481C1C}">
                <a14:useLocalDpi xmlns:a14="http://schemas.microsoft.com/office/drawing/2010/main" val="0"/>
              </a:ext>
            </a:extLst>
          </a:blip>
          <a:stretch/>
        </p:blipFill>
        <p:spPr>
          <a:xfrm>
            <a:off x="6858544" y="2422198"/>
            <a:ext cx="4782072" cy="4271984"/>
          </a:xfrm>
          <a:prstGeom prst="rect">
            <a:avLst/>
          </a:prstGeom>
        </p:spPr>
      </p:pic>
      <p:pic>
        <p:nvPicPr>
          <p:cNvPr id="4" name="그림 3">
            <a:extLst>
              <a:ext uri="{FF2B5EF4-FFF2-40B4-BE49-F238E27FC236}">
                <a16:creationId xmlns:a16="http://schemas.microsoft.com/office/drawing/2014/main" id="{61A8ED45-119A-7298-EDF9-08EC1252237A}"/>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813048" y="2420888"/>
            <a:ext cx="5715000" cy="3933825"/>
          </a:xfrm>
          <a:prstGeom prst="rect">
            <a:avLst/>
          </a:prstGeom>
        </p:spPr>
      </p:pic>
      <p:sp>
        <p:nvSpPr>
          <p:cNvPr id="2" name="TextBox 1">
            <a:extLst>
              <a:ext uri="{FF2B5EF4-FFF2-40B4-BE49-F238E27FC236}">
                <a16:creationId xmlns:a16="http://schemas.microsoft.com/office/drawing/2014/main" id="{DE35ECF4-1C75-A80B-1754-63322A134746}"/>
              </a:ext>
            </a:extLst>
          </p:cNvPr>
          <p:cNvSpPr txBox="1"/>
          <p:nvPr/>
        </p:nvSpPr>
        <p:spPr>
          <a:xfrm>
            <a:off x="1631504" y="358785"/>
            <a:ext cx="10009112" cy="2062103"/>
          </a:xfrm>
          <a:prstGeom prst="rect">
            <a:avLst/>
          </a:prstGeom>
          <a:noFill/>
        </p:spPr>
        <p:txBody>
          <a:bodyPr wrap="square" rtlCol="0">
            <a:spAutoFit/>
          </a:bodyPr>
          <a:lstStyle/>
          <a:p>
            <a:pPr marL="457200" indent="-457200" algn="just" fontAlgn="base">
              <a:buFont typeface="Wingdings" panose="05000000000000000000" pitchFamily="2" charset="2"/>
              <a:buChar char="l"/>
            </a:pPr>
            <a:r>
              <a:rPr lang="ja-JP" altLang="en-US" sz="3200" b="1" kern="0" dirty="0">
                <a:solidFill>
                  <a:srgbClr val="000000"/>
                </a:solidFill>
                <a:latin typeface="굴림" panose="020B0600000101010101" pitchFamily="50" charset="-127"/>
                <a:ea typeface="굴림" panose="020B0600000101010101" pitchFamily="50" charset="-127"/>
              </a:rPr>
              <a:t>この祝福の時期に張聖萬の年齢は</a:t>
            </a:r>
            <a:r>
              <a:rPr lang="en-US" altLang="ja-JP" sz="3200" b="1" kern="0" dirty="0">
                <a:solidFill>
                  <a:srgbClr val="000000"/>
                </a:solidFill>
                <a:latin typeface="굴림" panose="020B0600000101010101" pitchFamily="50" charset="-127"/>
                <a:ea typeface="굴림" panose="020B0600000101010101" pitchFamily="50" charset="-127"/>
              </a:rPr>
              <a:t>38-39</a:t>
            </a:r>
            <a:r>
              <a:rPr lang="ja-JP" altLang="en-US" sz="3200" b="1" kern="0" dirty="0">
                <a:solidFill>
                  <a:srgbClr val="000000"/>
                </a:solidFill>
                <a:latin typeface="굴림" panose="020B0600000101010101" pitchFamily="50" charset="-127"/>
                <a:ea typeface="굴림" panose="020B0600000101010101" pitchFamily="50" charset="-127"/>
              </a:rPr>
              <a:t>歳、</a:t>
            </a:r>
            <a:r>
              <a:rPr lang="en-US" altLang="ja-JP" sz="3200" b="1" kern="0" dirty="0">
                <a:solidFill>
                  <a:srgbClr val="000000"/>
                </a:solidFill>
                <a:latin typeface="굴림" panose="020B0600000101010101" pitchFamily="50" charset="-127"/>
                <a:ea typeface="굴림" panose="020B0600000101010101" pitchFamily="50" charset="-127"/>
              </a:rPr>
              <a:t>Dick Lash</a:t>
            </a:r>
            <a:r>
              <a:rPr lang="ja-JP" altLang="en-US" sz="3200" b="1" kern="0" dirty="0">
                <a:solidFill>
                  <a:srgbClr val="000000"/>
                </a:solidFill>
                <a:latin typeface="굴림" panose="020B0600000101010101" pitchFamily="50" charset="-127"/>
                <a:ea typeface="굴림" panose="020B0600000101010101" pitchFamily="50" charset="-127"/>
              </a:rPr>
              <a:t>は</a:t>
            </a:r>
            <a:r>
              <a:rPr lang="en-US" altLang="ja-JP" sz="3200" b="1" kern="0" dirty="0">
                <a:solidFill>
                  <a:srgbClr val="000000"/>
                </a:solidFill>
                <a:latin typeface="굴림" panose="020B0600000101010101" pitchFamily="50" charset="-127"/>
                <a:ea typeface="굴림" panose="020B0600000101010101" pitchFamily="50" charset="-127"/>
              </a:rPr>
              <a:t>42-43</a:t>
            </a:r>
            <a:r>
              <a:rPr lang="ja-JP" altLang="en-US" sz="3200" b="1" kern="0" dirty="0">
                <a:solidFill>
                  <a:srgbClr val="000000"/>
                </a:solidFill>
                <a:latin typeface="굴림" panose="020B0600000101010101" pitchFamily="50" charset="-127"/>
                <a:ea typeface="굴림" panose="020B0600000101010101" pitchFamily="50" charset="-127"/>
              </a:rPr>
              <a:t>歳だった。</a:t>
            </a:r>
            <a:endParaRPr lang="en-US" altLang="ja-JP" sz="3200" b="1" kern="0" dirty="0">
              <a:solidFill>
                <a:srgbClr val="000000"/>
              </a:solidFill>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ko-KR" altLang="en-US" sz="3200" b="1" kern="0" dirty="0">
                <a:solidFill>
                  <a:srgbClr val="000000"/>
                </a:solidFill>
                <a:latin typeface="굴림" panose="020B0600000101010101" pitchFamily="50" charset="-127"/>
                <a:ea typeface="굴림" panose="020B0600000101010101" pitchFamily="50" charset="-127"/>
              </a:rPr>
              <a:t>이 축복의 시기에 張聖萬의 나이는 </a:t>
            </a:r>
            <a:r>
              <a:rPr lang="en-US" altLang="ko-KR" sz="3200" b="1" kern="0" dirty="0">
                <a:solidFill>
                  <a:srgbClr val="000000"/>
                </a:solidFill>
                <a:latin typeface="굴림" panose="020B0600000101010101" pitchFamily="50" charset="-127"/>
                <a:ea typeface="굴림" panose="020B0600000101010101" pitchFamily="50" charset="-127"/>
              </a:rPr>
              <a:t>38-39</a:t>
            </a:r>
            <a:r>
              <a:rPr lang="ko-KR" altLang="en-US" sz="3200" b="1" kern="0" dirty="0">
                <a:solidFill>
                  <a:srgbClr val="000000"/>
                </a:solidFill>
                <a:latin typeface="굴림" panose="020B0600000101010101" pitchFamily="50" charset="-127"/>
                <a:ea typeface="굴림" panose="020B0600000101010101" pitchFamily="50" charset="-127"/>
              </a:rPr>
              <a:t>세였고</a:t>
            </a:r>
            <a:r>
              <a:rPr lang="en-US" altLang="ko-KR" sz="3200" b="1" kern="0" dirty="0">
                <a:solidFill>
                  <a:srgbClr val="000000"/>
                </a:solidFill>
                <a:latin typeface="굴림" panose="020B0600000101010101" pitchFamily="50" charset="-127"/>
                <a:ea typeface="굴림" panose="020B0600000101010101" pitchFamily="50" charset="-127"/>
              </a:rPr>
              <a:t>, Dick Lash</a:t>
            </a:r>
            <a:r>
              <a:rPr lang="ko-KR" altLang="en-US" sz="3200" b="1" kern="0" dirty="0">
                <a:solidFill>
                  <a:srgbClr val="000000"/>
                </a:solidFill>
                <a:latin typeface="굴림" panose="020B0600000101010101" pitchFamily="50" charset="-127"/>
                <a:ea typeface="굴림" panose="020B0600000101010101" pitchFamily="50" charset="-127"/>
              </a:rPr>
              <a:t>는 </a:t>
            </a:r>
            <a:r>
              <a:rPr lang="en-US" altLang="ko-KR" sz="3200" b="1" kern="0" dirty="0">
                <a:solidFill>
                  <a:srgbClr val="000000"/>
                </a:solidFill>
                <a:latin typeface="굴림" panose="020B0600000101010101" pitchFamily="50" charset="-127"/>
                <a:ea typeface="굴림" panose="020B0600000101010101" pitchFamily="50" charset="-127"/>
              </a:rPr>
              <a:t>42-43</a:t>
            </a:r>
            <a:r>
              <a:rPr lang="ko-KR" altLang="en-US" sz="3200" b="1" kern="0" dirty="0">
                <a:solidFill>
                  <a:srgbClr val="000000"/>
                </a:solidFill>
                <a:latin typeface="굴림" panose="020B0600000101010101" pitchFamily="50" charset="-127"/>
                <a:ea typeface="굴림" panose="020B0600000101010101" pitchFamily="50" charset="-127"/>
              </a:rPr>
              <a:t>세였다</a:t>
            </a:r>
            <a:r>
              <a:rPr lang="en-US" altLang="ko-KR" sz="3200" b="1" kern="0" dirty="0">
                <a:solidFill>
                  <a:srgbClr val="000000"/>
                </a:solidFill>
                <a:latin typeface="굴림" panose="020B0600000101010101" pitchFamily="50" charset="-127"/>
                <a:ea typeface="굴림" panose="020B0600000101010101" pitchFamily="50" charset="-127"/>
              </a:rPr>
              <a:t>.</a:t>
            </a:r>
          </a:p>
        </p:txBody>
      </p:sp>
    </p:spTree>
    <p:extLst>
      <p:ext uri="{BB962C8B-B14F-4D97-AF65-F5344CB8AC3E}">
        <p14:creationId xmlns:p14="http://schemas.microsoft.com/office/powerpoint/2010/main" val="90569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847528" y="911761"/>
            <a:ext cx="9361040" cy="5016758"/>
          </a:xfrm>
          <a:prstGeom prst="rect">
            <a:avLst/>
          </a:prstGeom>
          <a:noFill/>
        </p:spPr>
        <p:txBody>
          <a:bodyPr wrap="square" rtlCol="0">
            <a:spAutoFit/>
          </a:bodyPr>
          <a:lstStyle/>
          <a:p>
            <a:pPr algn="ctr" fontAlgn="base"/>
            <a:r>
              <a:rPr lang="ja-JP" altLang="en-US" sz="3200" b="1" u="sng"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おわりに</a:t>
            </a:r>
            <a:endParaRPr lang="en-US" altLang="ja-JP" sz="3200" b="1" u="sng"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algn="ctr" fontAlgn="base"/>
            <a:r>
              <a:rPr lang="ja-JP" altLang="en-US" sz="3200" b="1" kern="0" dirty="0">
                <a:solidFill>
                  <a:srgbClr val="002060"/>
                </a:solidFill>
                <a:latin typeface="굴림" panose="020B0600000101010101" pitchFamily="50" charset="-127"/>
                <a:ea typeface="굴림" panose="020B0600000101010101" pitchFamily="50" charset="-127"/>
              </a:rPr>
              <a:t>これにより、日本駐在の宣教師、特に</a:t>
            </a:r>
            <a:r>
              <a:rPr lang="en-US" altLang="ja-JP" sz="3200" b="1" kern="0" dirty="0">
                <a:solidFill>
                  <a:srgbClr val="002060"/>
                </a:solidFill>
                <a:latin typeface="굴림" panose="020B0600000101010101" pitchFamily="50" charset="-127"/>
                <a:ea typeface="굴림" panose="020B0600000101010101" pitchFamily="50" charset="-127"/>
              </a:rPr>
              <a:t>Mark Maxey</a:t>
            </a:r>
            <a:r>
              <a:rPr lang="ja-JP" altLang="en-US" sz="3200" b="1" kern="0" dirty="0">
                <a:solidFill>
                  <a:srgbClr val="002060"/>
                </a:solidFill>
                <a:latin typeface="굴림" panose="020B0600000101010101" pitchFamily="50" charset="-127"/>
                <a:ea typeface="굴림" panose="020B0600000101010101" pitchFamily="50" charset="-127"/>
              </a:rPr>
              <a:t>の助けによって釜山の張聖萬牧師がどのように成功した人生を送るようになったかを調べた。そのために、</a:t>
            </a:r>
            <a:r>
              <a:rPr lang="en-US" altLang="ja-JP" sz="3200" b="1" kern="0" dirty="0">
                <a:solidFill>
                  <a:srgbClr val="002060"/>
                </a:solidFill>
                <a:latin typeface="굴림" panose="020B0600000101010101" pitchFamily="50" charset="-127"/>
                <a:ea typeface="굴림" panose="020B0600000101010101" pitchFamily="50" charset="-127"/>
              </a:rPr>
              <a:t>Mark Maxey</a:t>
            </a:r>
            <a:r>
              <a:rPr lang="ja-JP" altLang="en-US" sz="3200" b="1" kern="0" dirty="0">
                <a:solidFill>
                  <a:srgbClr val="002060"/>
                </a:solidFill>
                <a:latin typeface="굴림" panose="020B0600000101010101" pitchFamily="50" charset="-127"/>
                <a:ea typeface="굴림" panose="020B0600000101010101" pitchFamily="50" charset="-127"/>
              </a:rPr>
              <a:t>の助けによって鹿児島県の鹿屋で成功した生活を送るようになった吉井秀夫牧師を一緒に紹介した。ちなみに、発表者は吉井牧師の息子である吉井誠教授と</a:t>
            </a:r>
            <a:r>
              <a:rPr lang="en-US" altLang="ja-JP" sz="3200" b="1" kern="0" dirty="0">
                <a:solidFill>
                  <a:srgbClr val="002060"/>
                </a:solidFill>
                <a:latin typeface="굴림" panose="020B0600000101010101" pitchFamily="50" charset="-127"/>
                <a:ea typeface="굴림" panose="020B0600000101010101" pitchFamily="50" charset="-127"/>
              </a:rPr>
              <a:t>Cincinnati Bible Seminary</a:t>
            </a:r>
            <a:r>
              <a:rPr lang="ja-JP" altLang="en-US" sz="3200" b="1" kern="0" dirty="0">
                <a:solidFill>
                  <a:srgbClr val="002060"/>
                </a:solidFill>
                <a:latin typeface="굴림" panose="020B0600000101010101" pitchFamily="50" charset="-127"/>
                <a:ea typeface="굴림" panose="020B0600000101010101" pitchFamily="50" charset="-127"/>
              </a:rPr>
              <a:t>で</a:t>
            </a:r>
            <a:r>
              <a:rPr lang="en-US" altLang="ja-JP" sz="3200" b="1" kern="0" dirty="0">
                <a:solidFill>
                  <a:srgbClr val="002060"/>
                </a:solidFill>
                <a:latin typeface="굴림" panose="020B0600000101010101" pitchFamily="50" charset="-127"/>
                <a:ea typeface="굴림" panose="020B0600000101010101" pitchFamily="50" charset="-127"/>
              </a:rPr>
              <a:t>4</a:t>
            </a:r>
            <a:r>
              <a:rPr lang="ja-JP" altLang="en-US" sz="3200" b="1" kern="0" dirty="0">
                <a:solidFill>
                  <a:srgbClr val="002060"/>
                </a:solidFill>
                <a:latin typeface="굴림" panose="020B0600000101010101" pitchFamily="50" charset="-127"/>
                <a:ea typeface="굴림" panose="020B0600000101010101" pitchFamily="50" charset="-127"/>
              </a:rPr>
              <a:t>年間一緒に勉強していた。</a:t>
            </a:r>
            <a:endParaRPr lang="en-US" altLang="ja-JP" sz="3200" b="1" kern="0" dirty="0">
              <a:solidFill>
                <a:srgbClr val="002060"/>
              </a:solidFill>
              <a:latin typeface="굴림" panose="020B0600000101010101" pitchFamily="50" charset="-127"/>
              <a:ea typeface="굴림" panose="020B0600000101010101" pitchFamily="50" charset="-127"/>
            </a:endParaRPr>
          </a:p>
          <a:p>
            <a:pPr algn="ctr" fontAlgn="base"/>
            <a:r>
              <a:rPr lang="ja-JP" altLang="en-US" sz="3200" b="1" u="sng"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最後までご清聴いただきありがとうございました</a:t>
            </a:r>
            <a:endParaRPr lang="en-US" altLang="ko-KR" sz="3200" b="1" u="sng" kern="0" dirty="0">
              <a:solidFill>
                <a:srgbClr val="000000"/>
              </a:solidFill>
              <a:latin typeface="굴림" panose="020B0600000101010101" pitchFamily="50" charset="-127"/>
              <a:ea typeface="굴림" panose="020B0600000101010101" pitchFamily="50" charset="-127"/>
            </a:endParaRPr>
          </a:p>
        </p:txBody>
      </p:sp>
      <p:sp>
        <p:nvSpPr>
          <p:cNvPr id="2" name="Rectangle 2">
            <a:extLst>
              <a:ext uri="{FF2B5EF4-FFF2-40B4-BE49-F238E27FC236}">
                <a16:creationId xmlns:a16="http://schemas.microsoft.com/office/drawing/2014/main" id="{B1E03771-EC2B-183E-5451-D2C25C3E506F}"/>
              </a:ext>
            </a:extLst>
          </p:cNvPr>
          <p:cNvSpPr>
            <a:spLocks noChangeArrowheads="1"/>
          </p:cNvSpPr>
          <p:nvPr/>
        </p:nvSpPr>
        <p:spPr bwMode="auto">
          <a:xfrm>
            <a:off x="3247274" y="444897"/>
            <a:ext cx="10469830" cy="42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ko-KR" altLang="en-US"/>
          </a:p>
        </p:txBody>
      </p:sp>
    </p:spTree>
    <p:extLst>
      <p:ext uri="{BB962C8B-B14F-4D97-AF65-F5344CB8AC3E}">
        <p14:creationId xmlns:p14="http://schemas.microsoft.com/office/powerpoint/2010/main" val="598450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775520" y="728112"/>
            <a:ext cx="9505056" cy="5509200"/>
          </a:xfrm>
          <a:prstGeom prst="rect">
            <a:avLst/>
          </a:prstGeom>
          <a:noFill/>
        </p:spPr>
        <p:txBody>
          <a:bodyPr wrap="square" rtlCol="0">
            <a:spAutoFit/>
          </a:bodyPr>
          <a:lstStyle/>
          <a:p>
            <a:pPr algn="ctr" fontAlgn="base"/>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결어</a:t>
            </a:r>
            <a:endParaRPr lang="en-US" altLang="ko-KR"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marL="457200" indent="-457200" algn="just" fontAlgn="base">
              <a:buFont typeface="Wingdings" panose="05000000000000000000" pitchFamily="2" charset="2"/>
              <a:buChar char="l"/>
            </a:pPr>
            <a:r>
              <a:rPr lang="ko-KR" altLang="en-US" sz="3200" b="1" kern="0" dirty="0">
                <a:solidFill>
                  <a:srgbClr val="000000"/>
                </a:solidFill>
                <a:latin typeface="굴림" panose="020B0600000101010101" pitchFamily="50" charset="-127"/>
                <a:ea typeface="굴림" panose="020B0600000101010101" pitchFamily="50" charset="-127"/>
              </a:rPr>
              <a:t>이로써 일본 주재 선교사들</a:t>
            </a:r>
            <a:r>
              <a:rPr lang="en-US" altLang="ko-KR" sz="3200" b="1" kern="0" dirty="0">
                <a:solidFill>
                  <a:srgbClr val="000000"/>
                </a:solidFill>
                <a:latin typeface="굴림" panose="020B0600000101010101" pitchFamily="50" charset="-127"/>
                <a:ea typeface="굴림" panose="020B0600000101010101" pitchFamily="50" charset="-127"/>
              </a:rPr>
              <a:t>, </a:t>
            </a:r>
            <a:r>
              <a:rPr lang="ko-KR" altLang="en-US" sz="3200" b="1" kern="0" dirty="0">
                <a:solidFill>
                  <a:srgbClr val="000000"/>
                </a:solidFill>
                <a:latin typeface="굴림" panose="020B0600000101010101" pitchFamily="50" charset="-127"/>
                <a:ea typeface="굴림" panose="020B0600000101010101" pitchFamily="50" charset="-127"/>
              </a:rPr>
              <a:t>특히 </a:t>
            </a:r>
            <a:r>
              <a:rPr lang="en-US" altLang="ko-KR" sz="3200" b="1" kern="0" dirty="0">
                <a:solidFill>
                  <a:srgbClr val="000000"/>
                </a:solidFill>
                <a:latin typeface="굴림" panose="020B0600000101010101" pitchFamily="50" charset="-127"/>
                <a:ea typeface="굴림" panose="020B0600000101010101" pitchFamily="50" charset="-127"/>
              </a:rPr>
              <a:t>Mark Maxey</a:t>
            </a:r>
            <a:r>
              <a:rPr lang="ko-KR" altLang="en-US" sz="3200" b="1" kern="0" dirty="0">
                <a:solidFill>
                  <a:srgbClr val="000000"/>
                </a:solidFill>
                <a:latin typeface="굴림" panose="020B0600000101010101" pitchFamily="50" charset="-127"/>
                <a:ea typeface="굴림" panose="020B0600000101010101" pitchFamily="50" charset="-127"/>
              </a:rPr>
              <a:t>의 도움으로 어떻게 부산의 張聖萬 목사가 성공적인 삶을 살게 되었는지를 살펴보았다</a:t>
            </a:r>
            <a:r>
              <a:rPr lang="en-US" altLang="ko-KR" sz="3200" b="1" kern="0" dirty="0">
                <a:solidFill>
                  <a:srgbClr val="000000"/>
                </a:solidFill>
                <a:latin typeface="굴림" panose="020B0600000101010101" pitchFamily="50" charset="-127"/>
                <a:ea typeface="굴림" panose="020B0600000101010101" pitchFamily="50" charset="-127"/>
              </a:rPr>
              <a:t>. </a:t>
            </a:r>
            <a:r>
              <a:rPr lang="ko-KR" altLang="en-US" sz="3200" b="1" kern="0" dirty="0">
                <a:solidFill>
                  <a:srgbClr val="000000"/>
                </a:solidFill>
                <a:latin typeface="굴림" panose="020B0600000101010101" pitchFamily="50" charset="-127"/>
                <a:ea typeface="굴림" panose="020B0600000101010101" pitchFamily="50" charset="-127"/>
              </a:rPr>
              <a:t>이를 위해서 </a:t>
            </a:r>
            <a:r>
              <a:rPr lang="en-US" altLang="ko-KR" sz="3200" b="1" kern="0" dirty="0">
                <a:solidFill>
                  <a:srgbClr val="000000"/>
                </a:solidFill>
                <a:latin typeface="굴림" panose="020B0600000101010101" pitchFamily="50" charset="-127"/>
                <a:ea typeface="굴림" panose="020B0600000101010101" pitchFamily="50" charset="-127"/>
              </a:rPr>
              <a:t>Mark Maxey</a:t>
            </a:r>
            <a:r>
              <a:rPr lang="ko-KR" altLang="en-US" sz="3200" b="1" kern="0" dirty="0">
                <a:solidFill>
                  <a:srgbClr val="000000"/>
                </a:solidFill>
                <a:latin typeface="굴림" panose="020B0600000101010101" pitchFamily="50" charset="-127"/>
                <a:ea typeface="굴림" panose="020B0600000101010101" pitchFamily="50" charset="-127"/>
              </a:rPr>
              <a:t>의 도움으로 </a:t>
            </a:r>
            <a:r>
              <a:rPr lang="ko-KR" altLang="en-US" sz="3200" b="1" kern="0" dirty="0" err="1">
                <a:solidFill>
                  <a:srgbClr val="000000"/>
                </a:solidFill>
                <a:latin typeface="굴림" panose="020B0600000101010101" pitchFamily="50" charset="-127"/>
                <a:ea typeface="굴림" panose="020B0600000101010101" pitchFamily="50" charset="-127"/>
              </a:rPr>
              <a:t>가고시마현의</a:t>
            </a:r>
            <a:r>
              <a:rPr lang="ko-KR" altLang="en-US" sz="3200" b="1" kern="0" dirty="0">
                <a:solidFill>
                  <a:srgbClr val="000000"/>
                </a:solidFill>
                <a:latin typeface="굴림" panose="020B0600000101010101" pitchFamily="50" charset="-127"/>
                <a:ea typeface="굴림" panose="020B0600000101010101" pitchFamily="50" charset="-127"/>
              </a:rPr>
              <a:t> </a:t>
            </a:r>
            <a:r>
              <a:rPr lang="ko-KR" altLang="en-US" sz="3200" b="1" kern="0" dirty="0" err="1">
                <a:solidFill>
                  <a:srgbClr val="000000"/>
                </a:solidFill>
                <a:latin typeface="굴림" panose="020B0600000101010101" pitchFamily="50" charset="-127"/>
                <a:ea typeface="굴림" panose="020B0600000101010101" pitchFamily="50" charset="-127"/>
              </a:rPr>
              <a:t>가노야에서</a:t>
            </a:r>
            <a:r>
              <a:rPr lang="ko-KR" altLang="en-US" sz="3200" b="1" kern="0" dirty="0">
                <a:solidFill>
                  <a:srgbClr val="000000"/>
                </a:solidFill>
                <a:latin typeface="굴림" panose="020B0600000101010101" pitchFamily="50" charset="-127"/>
                <a:ea typeface="굴림" panose="020B0600000101010101" pitchFamily="50" charset="-127"/>
              </a:rPr>
              <a:t> 성공적인 삶을 살게 된 히데오 요시이 목사를 함께 소개하였다</a:t>
            </a:r>
            <a:r>
              <a:rPr lang="en-US" altLang="ko-KR" sz="3200" b="1" kern="0" dirty="0">
                <a:solidFill>
                  <a:srgbClr val="000000"/>
                </a:solidFill>
                <a:latin typeface="굴림" panose="020B0600000101010101" pitchFamily="50" charset="-127"/>
                <a:ea typeface="굴림" panose="020B0600000101010101" pitchFamily="50" charset="-127"/>
              </a:rPr>
              <a:t>. </a:t>
            </a:r>
            <a:r>
              <a:rPr lang="ko-KR" altLang="en-US" sz="3200" b="1" kern="0" dirty="0">
                <a:solidFill>
                  <a:srgbClr val="000000"/>
                </a:solidFill>
                <a:latin typeface="굴림" panose="020B0600000101010101" pitchFamily="50" charset="-127"/>
                <a:ea typeface="굴림" panose="020B0600000101010101" pitchFamily="50" charset="-127"/>
              </a:rPr>
              <a:t>참고로 발표자는 요시이 목사의 아들 마코토 요시이 교수와 </a:t>
            </a:r>
            <a:r>
              <a:rPr lang="en-US" altLang="ko-KR" sz="3200" b="1" kern="0" dirty="0">
                <a:solidFill>
                  <a:srgbClr val="000000"/>
                </a:solidFill>
                <a:latin typeface="굴림" panose="020B0600000101010101" pitchFamily="50" charset="-127"/>
                <a:ea typeface="굴림" panose="020B0600000101010101" pitchFamily="50" charset="-127"/>
              </a:rPr>
              <a:t>Cincinnati Bible Seminary</a:t>
            </a:r>
            <a:r>
              <a:rPr lang="ko-KR" altLang="en-US" sz="3200" b="1" kern="0" dirty="0">
                <a:solidFill>
                  <a:srgbClr val="000000"/>
                </a:solidFill>
                <a:latin typeface="굴림" panose="020B0600000101010101" pitchFamily="50" charset="-127"/>
                <a:ea typeface="굴림" panose="020B0600000101010101" pitchFamily="50" charset="-127"/>
              </a:rPr>
              <a:t>에서 </a:t>
            </a:r>
            <a:r>
              <a:rPr lang="en-US" altLang="ko-KR" sz="3200" b="1" kern="0" dirty="0">
                <a:solidFill>
                  <a:srgbClr val="000000"/>
                </a:solidFill>
                <a:latin typeface="굴림" panose="020B0600000101010101" pitchFamily="50" charset="-127"/>
                <a:ea typeface="굴림" panose="020B0600000101010101" pitchFamily="50" charset="-127"/>
              </a:rPr>
              <a:t>4</a:t>
            </a:r>
            <a:r>
              <a:rPr lang="ko-KR" altLang="en-US" sz="3200" b="1" kern="0" dirty="0">
                <a:solidFill>
                  <a:srgbClr val="000000"/>
                </a:solidFill>
                <a:latin typeface="굴림" panose="020B0600000101010101" pitchFamily="50" charset="-127"/>
                <a:ea typeface="굴림" panose="020B0600000101010101" pitchFamily="50" charset="-127"/>
              </a:rPr>
              <a:t>년간 함께 공부했었다</a:t>
            </a:r>
            <a:r>
              <a:rPr lang="en-US" altLang="ko-KR" sz="3200" b="1" kern="0" dirty="0">
                <a:solidFill>
                  <a:srgbClr val="000000"/>
                </a:solidFill>
                <a:latin typeface="굴림" panose="020B0600000101010101" pitchFamily="50" charset="-127"/>
                <a:ea typeface="굴림" panose="020B0600000101010101" pitchFamily="50" charset="-127"/>
              </a:rPr>
              <a:t>.</a:t>
            </a:r>
          </a:p>
          <a:p>
            <a:pPr algn="ctr" fontAlgn="base"/>
            <a:r>
              <a:rPr lang="ko-KR" altLang="en-US" sz="3200" b="1" kern="0" dirty="0">
                <a:solidFill>
                  <a:srgbClr val="000000"/>
                </a:solidFill>
                <a:latin typeface="굴림" panose="020B0600000101010101" pitchFamily="50" charset="-127"/>
                <a:ea typeface="굴림" panose="020B0600000101010101" pitchFamily="50" charset="-127"/>
              </a:rPr>
              <a:t>끝까지 경청해 주셔서 감사합니다</a:t>
            </a:r>
            <a:r>
              <a:rPr lang="en-US" altLang="ko-KR" sz="3200" b="1" kern="0" dirty="0">
                <a:solidFill>
                  <a:srgbClr val="000000"/>
                </a:solidFill>
                <a:latin typeface="굴림" panose="020B0600000101010101" pitchFamily="50" charset="-127"/>
                <a:ea typeface="굴림" panose="020B0600000101010101" pitchFamily="50" charset="-127"/>
              </a:rPr>
              <a:t>.</a:t>
            </a:r>
          </a:p>
          <a:p>
            <a:pPr algn="just" fontAlgn="base"/>
            <a:r>
              <a:rPr lang="en-US" altLang="ko-KR" sz="3200" b="1" kern="0" dirty="0" err="1">
                <a:solidFill>
                  <a:srgbClr val="000000"/>
                </a:solidFill>
                <a:latin typeface="굴림" panose="020B0600000101010101" pitchFamily="50" charset="-127"/>
                <a:ea typeface="굴림" panose="020B0600000101010101" pitchFamily="50" charset="-127"/>
              </a:rPr>
              <a:t>Saigomade</a:t>
            </a:r>
            <a:r>
              <a:rPr lang="en-US" altLang="ko-KR" sz="3200" b="1" kern="0" dirty="0">
                <a:solidFill>
                  <a:srgbClr val="000000"/>
                </a:solidFill>
                <a:latin typeface="굴림" panose="020B0600000101010101" pitchFamily="50" charset="-127"/>
                <a:ea typeface="굴림" panose="020B0600000101010101" pitchFamily="50" charset="-127"/>
              </a:rPr>
              <a:t> go </a:t>
            </a:r>
            <a:r>
              <a:rPr lang="en-US" altLang="ko-KR" sz="3200" b="1" kern="0" dirty="0" err="1">
                <a:solidFill>
                  <a:srgbClr val="000000"/>
                </a:solidFill>
                <a:latin typeface="굴림" panose="020B0600000101010101" pitchFamily="50" charset="-127"/>
                <a:ea typeface="굴림" panose="020B0600000101010101" pitchFamily="50" charset="-127"/>
              </a:rPr>
              <a:t>seichō</a:t>
            </a:r>
            <a:r>
              <a:rPr lang="en-US" altLang="ko-KR" sz="3200" b="1" kern="0" dirty="0">
                <a:solidFill>
                  <a:srgbClr val="000000"/>
                </a:solidFill>
                <a:latin typeface="굴림" panose="020B0600000101010101" pitchFamily="50" charset="-127"/>
                <a:ea typeface="굴림" panose="020B0600000101010101" pitchFamily="50" charset="-127"/>
              </a:rPr>
              <a:t> </a:t>
            </a:r>
            <a:r>
              <a:rPr lang="en-US" altLang="ko-KR" sz="3200" b="1" kern="0" dirty="0" err="1">
                <a:solidFill>
                  <a:srgbClr val="000000"/>
                </a:solidFill>
                <a:latin typeface="굴림" panose="020B0600000101010101" pitchFamily="50" charset="-127"/>
                <a:ea typeface="굴림" panose="020B0600000101010101" pitchFamily="50" charset="-127"/>
              </a:rPr>
              <a:t>itadaki</a:t>
            </a:r>
            <a:r>
              <a:rPr lang="en-US" altLang="ko-KR" sz="3200" b="1" kern="0" dirty="0">
                <a:solidFill>
                  <a:srgbClr val="000000"/>
                </a:solidFill>
                <a:latin typeface="굴림" panose="020B0600000101010101" pitchFamily="50" charset="-127"/>
                <a:ea typeface="굴림" panose="020B0600000101010101" pitchFamily="50" charset="-127"/>
              </a:rPr>
              <a:t> </a:t>
            </a:r>
            <a:r>
              <a:rPr lang="en-US" altLang="ko-KR" sz="3200" b="1" kern="0" dirty="0" err="1">
                <a:solidFill>
                  <a:srgbClr val="000000"/>
                </a:solidFill>
                <a:latin typeface="굴림" panose="020B0600000101010101" pitchFamily="50" charset="-127"/>
                <a:ea typeface="굴림" panose="020B0600000101010101" pitchFamily="50" charset="-127"/>
              </a:rPr>
              <a:t>arigatōgozaimashita</a:t>
            </a:r>
            <a:endParaRPr lang="en-US" altLang="ko-KR" sz="3200" b="1" kern="0" dirty="0">
              <a:solidFill>
                <a:srgbClr val="000000"/>
              </a:solidFill>
              <a:latin typeface="굴림" panose="020B0600000101010101" pitchFamily="50" charset="-127"/>
              <a:ea typeface="굴림" panose="020B0600000101010101" pitchFamily="50" charset="-127"/>
            </a:endParaRPr>
          </a:p>
        </p:txBody>
      </p:sp>
      <p:sp>
        <p:nvSpPr>
          <p:cNvPr id="2" name="Rectangle 2">
            <a:extLst>
              <a:ext uri="{FF2B5EF4-FFF2-40B4-BE49-F238E27FC236}">
                <a16:creationId xmlns:a16="http://schemas.microsoft.com/office/drawing/2014/main" id="{B1E03771-EC2B-183E-5451-D2C25C3E506F}"/>
              </a:ext>
            </a:extLst>
          </p:cNvPr>
          <p:cNvSpPr>
            <a:spLocks noChangeArrowheads="1"/>
          </p:cNvSpPr>
          <p:nvPr/>
        </p:nvSpPr>
        <p:spPr bwMode="auto">
          <a:xfrm>
            <a:off x="3247274" y="444897"/>
            <a:ext cx="10469830" cy="42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ko-KR" altLang="en-US"/>
          </a:p>
        </p:txBody>
      </p:sp>
    </p:spTree>
    <p:extLst>
      <p:ext uri="{BB962C8B-B14F-4D97-AF65-F5344CB8AC3E}">
        <p14:creationId xmlns:p14="http://schemas.microsoft.com/office/powerpoint/2010/main" val="2901225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3"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ko-KR" altLang="en-US"/>
            </a:p>
          </p:txBody>
        </p:sp>
        <p:sp>
          <p:nvSpPr>
            <p:cNvPr id="84"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ko-KR" altLang="en-US"/>
            </a:p>
          </p:txBody>
        </p:sp>
        <p:sp>
          <p:nvSpPr>
            <p:cNvPr id="85"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ko-KR" altLang="en-US"/>
            </a:p>
          </p:txBody>
        </p:sp>
        <p:sp>
          <p:nvSpPr>
            <p:cNvPr id="86"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ko-KR" altLang="en-US"/>
            </a:p>
          </p:txBody>
        </p:sp>
        <p:sp>
          <p:nvSpPr>
            <p:cNvPr id="87"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ko-KR" altLang="en-US"/>
            </a:p>
          </p:txBody>
        </p:sp>
        <p:sp>
          <p:nvSpPr>
            <p:cNvPr id="88"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ko-KR" altLang="en-US"/>
            </a:p>
          </p:txBody>
        </p:sp>
        <p:sp>
          <p:nvSpPr>
            <p:cNvPr id="89"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ko-KR" altLang="en-US"/>
            </a:p>
          </p:txBody>
        </p:sp>
        <p:sp>
          <p:nvSpPr>
            <p:cNvPr id="90"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ko-KR" altLang="en-US"/>
            </a:p>
          </p:txBody>
        </p:sp>
        <p:sp>
          <p:nvSpPr>
            <p:cNvPr id="91"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ko-KR" altLang="en-US"/>
            </a:p>
          </p:txBody>
        </p:sp>
        <p:sp>
          <p:nvSpPr>
            <p:cNvPr id="92"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ko-KR" altLang="en-US"/>
            </a:p>
          </p:txBody>
        </p:sp>
        <p:sp>
          <p:nvSpPr>
            <p:cNvPr id="93"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ko-KR" altLang="en-US"/>
            </a:p>
          </p:txBody>
        </p:sp>
        <p:sp>
          <p:nvSpPr>
            <p:cNvPr id="94"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ko-KR" altLang="en-US"/>
            </a:p>
          </p:txBody>
        </p:sp>
      </p:grpSp>
      <p:grpSp>
        <p:nvGrpSpPr>
          <p:cNvPr id="96" name="Group 95">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7"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ko-KR" altLang="en-US"/>
            </a:p>
          </p:txBody>
        </p:sp>
        <p:sp>
          <p:nvSpPr>
            <p:cNvPr id="98"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ko-KR" altLang="en-US"/>
            </a:p>
          </p:txBody>
        </p:sp>
        <p:sp>
          <p:nvSpPr>
            <p:cNvPr id="99"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ko-KR" altLang="en-US"/>
            </a:p>
          </p:txBody>
        </p:sp>
        <p:sp>
          <p:nvSpPr>
            <p:cNvPr id="100"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ko-KR" altLang="en-US"/>
            </a:p>
          </p:txBody>
        </p:sp>
        <p:sp>
          <p:nvSpPr>
            <p:cNvPr id="101"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ko-KR" altLang="en-US"/>
            </a:p>
          </p:txBody>
        </p:sp>
        <p:sp>
          <p:nvSpPr>
            <p:cNvPr id="102"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ko-KR" altLang="en-US"/>
            </a:p>
          </p:txBody>
        </p:sp>
        <p:sp>
          <p:nvSpPr>
            <p:cNvPr id="103"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ko-KR" altLang="en-US"/>
            </a:p>
          </p:txBody>
        </p:sp>
        <p:sp>
          <p:nvSpPr>
            <p:cNvPr id="104"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ko-KR" altLang="en-US"/>
            </a:p>
          </p:txBody>
        </p:sp>
        <p:sp>
          <p:nvSpPr>
            <p:cNvPr id="105"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ko-KR" altLang="en-US"/>
            </a:p>
          </p:txBody>
        </p:sp>
        <p:sp>
          <p:nvSpPr>
            <p:cNvPr id="106"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ko-KR" altLang="en-US"/>
            </a:p>
          </p:txBody>
        </p:sp>
        <p:sp>
          <p:nvSpPr>
            <p:cNvPr id="107"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ko-KR" altLang="en-US"/>
            </a:p>
          </p:txBody>
        </p:sp>
        <p:sp>
          <p:nvSpPr>
            <p:cNvPr id="108"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ko-KR" altLang="en-US"/>
            </a:p>
          </p:txBody>
        </p:sp>
      </p:grpSp>
      <p:sp>
        <p:nvSpPr>
          <p:cNvPr id="110" name="Rectangle 109">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ko-KR" altLang="en-US"/>
          </a:p>
        </p:txBody>
      </p:sp>
      <p:sp>
        <p:nvSpPr>
          <p:cNvPr id="112"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ko-KR" altLang="en-US"/>
          </a:p>
        </p:txBody>
      </p:sp>
      <p:sp>
        <p:nvSpPr>
          <p:cNvPr id="114"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ko-KR" altLang="en-US"/>
          </a:p>
        </p:txBody>
      </p:sp>
      <p:sp>
        <p:nvSpPr>
          <p:cNvPr id="116" name="Rectangle 115">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04CAED3-2AA1-A323-C6AE-5A561BFDB2D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2" name="TextBox 1">
            <a:extLst>
              <a:ext uri="{FF2B5EF4-FFF2-40B4-BE49-F238E27FC236}">
                <a16:creationId xmlns:a16="http://schemas.microsoft.com/office/drawing/2014/main" id="{D97F38AE-D4F8-833A-5041-8FED937EEA9D}"/>
              </a:ext>
            </a:extLst>
          </p:cNvPr>
          <p:cNvSpPr txBox="1"/>
          <p:nvPr/>
        </p:nvSpPr>
        <p:spPr>
          <a:xfrm>
            <a:off x="2711624" y="1268760"/>
            <a:ext cx="8280920" cy="3539430"/>
          </a:xfrm>
          <a:prstGeom prst="rect">
            <a:avLst/>
          </a:prstGeom>
          <a:noFill/>
        </p:spPr>
        <p:txBody>
          <a:bodyPr wrap="square" rtlCol="0">
            <a:spAutoFit/>
          </a:bodyPr>
          <a:lstStyle/>
          <a:p>
            <a:pPr marL="457200" marR="0" lvl="0" indent="-457200" algn="just" defTabSz="914400" rtl="0" eaLnBrk="1" fontAlgn="base" latinLnBrk="1" hangingPunct="1">
              <a:lnSpc>
                <a:spcPct val="100000"/>
              </a:lnSpc>
              <a:spcBef>
                <a:spcPts val="0"/>
              </a:spcBef>
              <a:spcAft>
                <a:spcPts val="0"/>
              </a:spcAft>
              <a:buClrTx/>
              <a:buSzTx/>
              <a:buFont typeface="Wingdings" panose="05000000000000000000" pitchFamily="2" charset="2"/>
              <a:buChar char="l"/>
              <a:tabLst/>
              <a:defRPr/>
            </a:pPr>
            <a:r>
              <a:rPr kumimoji="0" lang="ja-JP" altLang="en-US" sz="3200" b="1" i="0" u="none" strike="noStrike" kern="0" cap="none" spc="0" normalizeH="0" baseline="0" noProof="0" dirty="0">
                <a:ln>
                  <a:noFill/>
                </a:ln>
                <a:solidFill>
                  <a:srgbClr val="002060"/>
                </a:solidFill>
                <a:effectLst/>
                <a:uLnTx/>
                <a:uFillTx/>
                <a:latin typeface="굴림" panose="020B0600000101010101" pitchFamily="50" charset="-127"/>
                <a:ea typeface="굴림" panose="020B0600000101010101" pitchFamily="50" charset="-127"/>
              </a:rPr>
              <a:t>張聖萬牧師は大橋キリスト教会を開拓し、慶南情報大学、東西大学、釜山デジタル大学を設立した。</a:t>
            </a:r>
            <a:endParaRPr kumimoji="0" lang="en-US" altLang="ja-JP" sz="3200" b="1" i="0" u="none" strike="noStrike" kern="0" cap="none" spc="0" normalizeH="0" baseline="0" noProof="0" dirty="0">
              <a:ln>
                <a:noFill/>
              </a:ln>
              <a:solidFill>
                <a:srgbClr val="002060"/>
              </a:solidFill>
              <a:effectLst/>
              <a:uLnTx/>
              <a:uFillTx/>
              <a:latin typeface="굴림" panose="020B0600000101010101" pitchFamily="50" charset="-127"/>
              <a:ea typeface="굴림" panose="020B0600000101010101" pitchFamily="50" charset="-127"/>
            </a:endParaRPr>
          </a:p>
          <a:p>
            <a:pPr marL="457200" marR="0" lvl="0" indent="-457200" algn="just" defTabSz="914400" rtl="0" eaLnBrk="1" fontAlgn="base" latinLnBrk="1" hangingPunct="1">
              <a:lnSpc>
                <a:spcPct val="100000"/>
              </a:lnSpc>
              <a:spcBef>
                <a:spcPts val="0"/>
              </a:spcBef>
              <a:spcAft>
                <a:spcPts val="0"/>
              </a:spcAft>
              <a:buClrTx/>
              <a:buSzTx/>
              <a:buFont typeface="Wingdings" panose="05000000000000000000" pitchFamily="2" charset="2"/>
              <a:buChar char="l"/>
              <a:tabLst/>
              <a:defRPr/>
            </a:pPr>
            <a:endParaRPr lang="en-US" altLang="ko-KR" sz="3200" b="1" kern="0" dirty="0">
              <a:solidFill>
                <a:srgbClr val="002060"/>
              </a:solidFill>
              <a:latin typeface="굴림" panose="020B0600000101010101" pitchFamily="50" charset="-127"/>
              <a:ea typeface="굴림" panose="020B0600000101010101" pitchFamily="50" charset="-127"/>
              <a:cs typeface="+mn-cs"/>
            </a:endParaRPr>
          </a:p>
          <a:p>
            <a:pPr marL="457200" indent="-457200" algn="just" fontAlgn="base" latinLnBrk="1">
              <a:buFont typeface="Wingdings" panose="05000000000000000000" pitchFamily="2" charset="2"/>
              <a:buChar char="l"/>
              <a:defRPr/>
            </a:pPr>
            <a:r>
              <a:rPr kumimoji="0" lang="ko-KR" altLang="en-US" sz="3200" b="1" i="0" u="none" strike="noStrike" kern="0" cap="none" spc="0" normalizeH="0" baseline="0" noProof="0" dirty="0">
                <a:ln>
                  <a:noFill/>
                </a:ln>
                <a:effectLst/>
                <a:uLnTx/>
                <a:uFillTx/>
                <a:latin typeface="굴림" panose="020B0600000101010101" pitchFamily="50" charset="-127"/>
                <a:ea typeface="굴림" panose="020B0600000101010101" pitchFamily="50" charset="-127"/>
              </a:rPr>
              <a:t>장성만 목사는 </a:t>
            </a:r>
            <a:r>
              <a:rPr kumimoji="0" lang="ko-KR" altLang="en-US" sz="3200" b="1" i="0" u="none" strike="noStrike" kern="0" cap="none" spc="0" normalizeH="0" baseline="0" noProof="0" dirty="0">
                <a:ln>
                  <a:noFill/>
                </a:ln>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rPr>
              <a:t>대교 그리스도의 교회를 개척</a:t>
            </a:r>
            <a:r>
              <a:rPr kumimoji="0" lang="ko-KR" altLang="en-US" sz="3200" b="1" i="0" u="none" strike="noStrike" kern="0" cap="none" spc="0" normalizeH="0" baseline="0" noProof="0" dirty="0">
                <a:ln>
                  <a:noFill/>
                </a:ln>
                <a:effectLst/>
                <a:uLnTx/>
                <a:uFillTx/>
                <a:latin typeface="굴림" panose="020B0600000101010101" pitchFamily="50" charset="-127"/>
                <a:ea typeface="굴림" panose="020B0600000101010101" pitchFamily="50" charset="-127"/>
              </a:rPr>
              <a:t>하였고</a:t>
            </a:r>
            <a:r>
              <a:rPr kumimoji="0" lang="en-US" altLang="ko-KR" sz="3200" b="1" i="0" u="none" strike="noStrike" kern="0" cap="none" spc="0" normalizeH="0" baseline="0" noProof="0" dirty="0">
                <a:ln>
                  <a:noFill/>
                </a:ln>
                <a:effectLst/>
                <a:uLnTx/>
                <a:uFillTx/>
                <a:latin typeface="굴림" panose="020B0600000101010101" pitchFamily="50" charset="-127"/>
                <a:ea typeface="굴림" panose="020B0600000101010101" pitchFamily="50" charset="-127"/>
              </a:rPr>
              <a:t>, </a:t>
            </a:r>
            <a:r>
              <a:rPr kumimoji="0" lang="ko-KR" altLang="en-US" sz="3200" b="1" i="0" u="none" strike="noStrike" kern="0" cap="none" spc="0" normalizeH="0" baseline="0" noProof="0" dirty="0">
                <a:ln>
                  <a:noFill/>
                </a:ln>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rPr>
              <a:t>경남정보대학교</a:t>
            </a:r>
            <a:r>
              <a:rPr kumimoji="0" lang="en-US" altLang="ko-KR" sz="3200" b="1" i="0" u="none" strike="noStrike" kern="0" cap="none" spc="0" normalizeH="0" baseline="0" noProof="0" dirty="0">
                <a:ln>
                  <a:noFill/>
                </a:ln>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rPr>
              <a:t>, </a:t>
            </a:r>
            <a:r>
              <a:rPr kumimoji="0" lang="ko-KR" altLang="en-US" sz="3200" b="1" i="0" u="none" strike="noStrike" kern="0" cap="none" spc="0" normalizeH="0" baseline="0" noProof="0" dirty="0">
                <a:ln>
                  <a:noFill/>
                </a:ln>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rPr>
              <a:t>동서대학교</a:t>
            </a:r>
            <a:r>
              <a:rPr kumimoji="0" lang="en-US" altLang="ko-KR" sz="3200" b="1" i="0" u="none" strike="noStrike" kern="0" cap="none" spc="0" normalizeH="0" baseline="0" noProof="0" dirty="0">
                <a:ln>
                  <a:noFill/>
                </a:ln>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rPr>
              <a:t>, </a:t>
            </a:r>
            <a:r>
              <a:rPr kumimoji="0" lang="ko-KR" altLang="en-US" sz="3200" b="1" i="0" u="none" strike="noStrike" kern="0" cap="none" spc="0" normalizeH="0" baseline="0" noProof="0" dirty="0">
                <a:ln>
                  <a:noFill/>
                </a:ln>
                <a:effectLst>
                  <a:outerShdw blurRad="38100" dist="38100" dir="2700000" algn="tl">
                    <a:srgbClr val="000000">
                      <a:alpha val="43137"/>
                    </a:srgbClr>
                  </a:outerShdw>
                </a:effectLst>
                <a:uLnTx/>
                <a:uFillTx/>
                <a:latin typeface="굴림" panose="020B0600000101010101" pitchFamily="50" charset="-127"/>
                <a:ea typeface="굴림" panose="020B0600000101010101" pitchFamily="50" charset="-127"/>
              </a:rPr>
              <a:t>부산디지털대학교를 설립</a:t>
            </a:r>
            <a:r>
              <a:rPr kumimoji="0" lang="ko-KR" altLang="en-US" sz="3200" b="1" i="0" u="none" strike="noStrike" kern="0" cap="none" spc="0" normalizeH="0" baseline="0" noProof="0" dirty="0">
                <a:ln>
                  <a:noFill/>
                </a:ln>
                <a:effectLst/>
                <a:uLnTx/>
                <a:uFillTx/>
                <a:latin typeface="굴림" panose="020B0600000101010101" pitchFamily="50" charset="-127"/>
                <a:ea typeface="굴림" panose="020B0600000101010101" pitchFamily="50" charset="-127"/>
              </a:rPr>
              <a:t>하였다</a:t>
            </a:r>
            <a:r>
              <a:rPr kumimoji="0" lang="en-US" altLang="ko-KR" sz="3200" b="1" i="0" u="none" strike="noStrike" kern="0" cap="none" spc="0" normalizeH="0" baseline="0" noProof="0" dirty="0">
                <a:ln>
                  <a:noFill/>
                </a:ln>
                <a:effectLst/>
                <a:uLnTx/>
                <a:uFillTx/>
                <a:latin typeface="굴림" panose="020B0600000101010101" pitchFamily="50" charset="-127"/>
                <a:ea typeface="굴림" panose="020B0600000101010101" pitchFamily="50" charset="-127"/>
              </a:rPr>
              <a:t>.</a:t>
            </a:r>
            <a:endParaRPr kumimoji="0" lang="en-US" altLang="ko-KR" sz="3200" b="1" i="0" u="none" strike="noStrike" kern="0" cap="none" spc="0" normalizeH="0" baseline="0" noProof="0" dirty="0">
              <a:ln>
                <a:noFill/>
              </a:ln>
              <a:effectLst/>
              <a:uLnTx/>
              <a:uFillTx/>
              <a:latin typeface="조선굵은명조" panose="02030504000101010101" pitchFamily="18" charset="-127"/>
              <a:ea typeface="조선굵은명조" panose="02030504000101010101" pitchFamily="18" charset="-127"/>
              <a:cs typeface="+mn-cs"/>
            </a:endParaRPr>
          </a:p>
        </p:txBody>
      </p:sp>
    </p:spTree>
    <p:extLst>
      <p:ext uri="{BB962C8B-B14F-4D97-AF65-F5344CB8AC3E}">
        <p14:creationId xmlns:p14="http://schemas.microsoft.com/office/powerpoint/2010/main" val="573551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descr="dsu.jpg"/>
          <p:cNvPicPr>
            <a:picLocks noChangeAspect="1"/>
          </p:cNvPicPr>
          <p:nvPr/>
        </p:nvPicPr>
        <p:blipFill>
          <a:blip r:embed="rId2" cstate="print"/>
          <a:stretch>
            <a:fillRect/>
          </a:stretch>
        </p:blipFill>
        <p:spPr>
          <a:xfrm>
            <a:off x="1632520" y="266700"/>
            <a:ext cx="9144000" cy="6324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내용 개체 틀 4" descr="건물, 하늘, 야외, 나무이(가) 표시된 사진&#10;&#10;자동 생성된 설명">
            <a:extLst>
              <a:ext uri="{FF2B5EF4-FFF2-40B4-BE49-F238E27FC236}">
                <a16:creationId xmlns:a16="http://schemas.microsoft.com/office/drawing/2014/main" id="{291BD069-965C-7666-B1D5-81CF99A963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5640" y="579829"/>
            <a:ext cx="7888247" cy="5698342"/>
          </a:xfrm>
        </p:spPr>
      </p:pic>
    </p:spTree>
    <p:extLst>
      <p:ext uri="{BB962C8B-B14F-4D97-AF65-F5344CB8AC3E}">
        <p14:creationId xmlns:p14="http://schemas.microsoft.com/office/powerpoint/2010/main" val="66144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D4C34C-0898-5A83-0925-C7F8F7DA7696}"/>
              </a:ext>
            </a:extLst>
          </p:cNvPr>
          <p:cNvSpPr txBox="1"/>
          <p:nvPr/>
        </p:nvSpPr>
        <p:spPr>
          <a:xfrm>
            <a:off x="1991544" y="451693"/>
            <a:ext cx="9361040" cy="6278642"/>
          </a:xfrm>
          <a:prstGeom prst="rect">
            <a:avLst/>
          </a:prstGeom>
          <a:noFill/>
        </p:spPr>
        <p:txBody>
          <a:bodyPr wrap="square" rtlCol="0">
            <a:spAutoFit/>
          </a:bodyPr>
          <a:lstStyle/>
          <a:p>
            <a:pPr algn="ctr" fontAlgn="base"/>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青年 張聖萬</a:t>
            </a:r>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の</a:t>
            </a:r>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成功</a:t>
            </a:r>
            <a:r>
              <a:rPr lang="ja-JP"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の</a:t>
            </a:r>
            <a:r>
              <a:rPr lang="ko-KR" altLang="en-US"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rPr>
              <a:t>背景 </a:t>
            </a:r>
            <a:endParaRPr lang="en-US" altLang="ko-KR" sz="3200" b="1" kern="0" dirty="0">
              <a:solidFill>
                <a:srgbClr val="002060"/>
              </a:solidFill>
              <a:effectLst>
                <a:outerShdw blurRad="38100" dist="38100" dir="2700000" algn="tl">
                  <a:srgbClr val="000000">
                    <a:alpha val="43137"/>
                  </a:srgbClr>
                </a:outerShdw>
              </a:effectLst>
              <a:latin typeface="굴림" panose="020B0600000101010101" pitchFamily="50" charset="-127"/>
              <a:ea typeface="굴림" panose="020B0600000101010101" pitchFamily="50" charset="-127"/>
            </a:endParaRPr>
          </a:p>
          <a:p>
            <a:pPr algn="just" fontAlgn="base"/>
            <a:endParaRPr lang="en-US" altLang="ko-KR" b="1" kern="0" dirty="0">
              <a:solidFill>
                <a:srgbClr val="000000"/>
              </a:solidFill>
              <a:highlight>
                <a:srgbClr val="FFFF00"/>
              </a:highlight>
              <a:latin typeface="굴림" panose="020B0600000101010101" pitchFamily="50" charset="-127"/>
              <a:ea typeface="굴림" panose="020B0600000101010101" pitchFamily="50" charset="-127"/>
            </a:endParaRPr>
          </a:p>
          <a:p>
            <a:pPr marL="571500" indent="-571500" algn="just" fontAlgn="base">
              <a:buFont typeface="Wingdings" panose="05000000000000000000" pitchFamily="2" charset="2"/>
              <a:buChar char="l"/>
            </a:pPr>
            <a:r>
              <a:rPr lang="ja-JP" altLang="en-US" sz="3200" b="1" kern="0" dirty="0">
                <a:solidFill>
                  <a:srgbClr val="002060"/>
                </a:solidFill>
                <a:latin typeface="굴림" panose="020B0600000101010101" pitchFamily="50" charset="-127"/>
                <a:ea typeface="굴림" panose="020B0600000101010101" pitchFamily="50" charset="-127"/>
              </a:rPr>
              <a:t>釜山にキリスト</a:t>
            </a:r>
            <a:r>
              <a:rPr lang="ko-KR" altLang="en-US" sz="3200" b="1" kern="0" dirty="0">
                <a:solidFill>
                  <a:srgbClr val="002060"/>
                </a:solidFill>
                <a:latin typeface="굴림" panose="020B0600000101010101" pitchFamily="50" charset="-127"/>
                <a:ea typeface="굴림" panose="020B0600000101010101" pitchFamily="50" charset="-127"/>
              </a:rPr>
              <a:t>教会</a:t>
            </a:r>
            <a:r>
              <a:rPr lang="ja-JP" altLang="en-US" sz="3200" b="1" kern="0" dirty="0">
                <a:solidFill>
                  <a:srgbClr val="002060"/>
                </a:solidFill>
                <a:latin typeface="굴림" panose="020B0600000101010101" pitchFamily="50" charset="-127"/>
                <a:ea typeface="굴림" panose="020B0600000101010101" pitchFamily="50" charset="-127"/>
              </a:rPr>
              <a:t>の</a:t>
            </a:r>
            <a:r>
              <a:rPr lang="ko-KR" altLang="en-US" sz="3200" b="1" kern="0" dirty="0">
                <a:solidFill>
                  <a:srgbClr val="002060"/>
                </a:solidFill>
                <a:latin typeface="굴림" panose="020B0600000101010101" pitchFamily="50" charset="-127"/>
                <a:ea typeface="굴림" panose="020B0600000101010101" pitchFamily="50" charset="-127"/>
              </a:rPr>
              <a:t>開拓 </a:t>
            </a:r>
            <a:endParaRPr lang="en-US" altLang="ko-KR" sz="3200" b="1" kern="0" dirty="0">
              <a:solidFill>
                <a:srgbClr val="002060"/>
              </a:solidFill>
              <a:latin typeface="굴림" panose="020B0600000101010101" pitchFamily="50" charset="-127"/>
              <a:ea typeface="굴림" panose="020B0600000101010101" pitchFamily="50" charset="-127"/>
            </a:endParaRPr>
          </a:p>
          <a:p>
            <a:pPr marL="571500" indent="-571500" algn="just" fontAlgn="base">
              <a:buFont typeface="Wingdings" panose="05000000000000000000" pitchFamily="2" charset="2"/>
              <a:buChar char="l"/>
            </a:pPr>
            <a:r>
              <a:rPr lang="en-US" altLang="ko-KR" sz="3200" b="1" kern="0" dirty="0">
                <a:solidFill>
                  <a:srgbClr val="002060"/>
                </a:solidFill>
                <a:latin typeface="굴림" panose="020B0600000101010101" pitchFamily="50" charset="-127"/>
                <a:ea typeface="굴림" panose="020B0600000101010101" pitchFamily="50" charset="-127"/>
              </a:rPr>
              <a:t>Alex Bills, Richard Lash, </a:t>
            </a:r>
            <a:r>
              <a:rPr lang="en-US" altLang="ko-KR" sz="3200" b="1" u="sng" kern="0" dirty="0">
                <a:solidFill>
                  <a:srgbClr val="002060"/>
                </a:solidFill>
                <a:latin typeface="굴림" panose="020B0600000101010101" pitchFamily="50" charset="-127"/>
                <a:ea typeface="굴림" panose="020B0600000101010101" pitchFamily="50" charset="-127"/>
              </a:rPr>
              <a:t>Mark Maxey</a:t>
            </a:r>
            <a:r>
              <a:rPr lang="en-US" altLang="ko-KR" sz="3200" b="1" kern="0" dirty="0">
                <a:solidFill>
                  <a:srgbClr val="002060"/>
                </a:solidFill>
                <a:latin typeface="굴림" panose="020B0600000101010101" pitchFamily="50" charset="-127"/>
                <a:ea typeface="굴림" panose="020B0600000101010101" pitchFamily="50" charset="-127"/>
              </a:rPr>
              <a:t>, Harold Sims, Martin Clark</a:t>
            </a:r>
            <a:r>
              <a:rPr lang="ja-JP" altLang="en-US" sz="3200" b="1" kern="0" dirty="0">
                <a:solidFill>
                  <a:srgbClr val="002060"/>
                </a:solidFill>
                <a:latin typeface="굴림" panose="020B0600000101010101" pitchFamily="50" charset="-127"/>
                <a:ea typeface="굴림" panose="020B0600000101010101" pitchFamily="50" charset="-127"/>
              </a:rPr>
              <a:t>の</a:t>
            </a:r>
            <a:r>
              <a:rPr lang="ko-KR" altLang="en-US" sz="3200" b="1" kern="0" dirty="0">
                <a:solidFill>
                  <a:srgbClr val="002060"/>
                </a:solidFill>
                <a:latin typeface="굴림" panose="020B0600000101010101" pitchFamily="50" charset="-127"/>
                <a:ea typeface="굴림" panose="020B0600000101010101" pitchFamily="50" charset="-127"/>
              </a:rPr>
              <a:t>助</a:t>
            </a:r>
            <a:r>
              <a:rPr lang="ja-JP" altLang="en-US" sz="3200" b="1" kern="0" dirty="0">
                <a:solidFill>
                  <a:srgbClr val="002060"/>
                </a:solidFill>
                <a:latin typeface="굴림" panose="020B0600000101010101" pitchFamily="50" charset="-127"/>
                <a:ea typeface="굴림" panose="020B0600000101010101" pitchFamily="50" charset="-127"/>
              </a:rPr>
              <a:t>け</a:t>
            </a:r>
            <a:endParaRPr lang="en-US" altLang="ja-JP" sz="3200" b="1" kern="0" dirty="0">
              <a:solidFill>
                <a:srgbClr val="002060"/>
              </a:solidFill>
              <a:latin typeface="굴림" panose="020B0600000101010101" pitchFamily="50" charset="-127"/>
              <a:ea typeface="굴림" panose="020B0600000101010101" pitchFamily="50" charset="-127"/>
            </a:endParaRPr>
          </a:p>
          <a:p>
            <a:pPr marL="571500" indent="-571500" algn="just" fontAlgn="base">
              <a:buFont typeface="Wingdings" panose="05000000000000000000" pitchFamily="2" charset="2"/>
              <a:buChar char="l"/>
            </a:pPr>
            <a:r>
              <a:rPr lang="ja-JP" altLang="en-US" sz="3200" b="1" kern="0" dirty="0">
                <a:solidFill>
                  <a:srgbClr val="002060"/>
                </a:solidFill>
                <a:latin typeface="굴림" panose="020B0600000101010101" pitchFamily="50" charset="-127"/>
                <a:ea typeface="굴림" panose="020B0600000101010101" pitchFamily="50" charset="-127"/>
              </a:rPr>
              <a:t>名高い妻の家族の献身 </a:t>
            </a:r>
            <a:endParaRPr lang="en-US" altLang="ja-JP" sz="3200" b="1" kern="0" dirty="0">
              <a:solidFill>
                <a:srgbClr val="002060"/>
              </a:solidFill>
              <a:latin typeface="굴림" panose="020B0600000101010101" pitchFamily="50" charset="-127"/>
              <a:ea typeface="굴림" panose="020B0600000101010101" pitchFamily="50" charset="-127"/>
            </a:endParaRPr>
          </a:p>
          <a:p>
            <a:pPr marL="571500" indent="-571500" algn="just" fontAlgn="base">
              <a:buFont typeface="Wingdings" panose="05000000000000000000" pitchFamily="2" charset="2"/>
              <a:buChar char="l"/>
            </a:pPr>
            <a:r>
              <a:rPr lang="ko-KR" altLang="en-US" sz="3200" b="1" kern="0" dirty="0">
                <a:solidFill>
                  <a:srgbClr val="002060"/>
                </a:solidFill>
                <a:latin typeface="굴림" panose="020B0600000101010101" pitchFamily="50" charset="-127"/>
                <a:ea typeface="굴림" panose="020B0600000101010101" pitchFamily="50" charset="-127"/>
              </a:rPr>
              <a:t>張聖萬牧師自身</a:t>
            </a:r>
            <a:r>
              <a:rPr lang="ja-JP" altLang="en-US" sz="3200" b="1" kern="0" dirty="0">
                <a:solidFill>
                  <a:srgbClr val="002060"/>
                </a:solidFill>
                <a:latin typeface="굴림" panose="020B0600000101010101" pitchFamily="50" charset="-127"/>
                <a:ea typeface="굴림" panose="020B0600000101010101" pitchFamily="50" charset="-127"/>
              </a:rPr>
              <a:t>の</a:t>
            </a:r>
            <a:r>
              <a:rPr lang="ko-KR" altLang="en-US" sz="3200" b="1" kern="0" dirty="0">
                <a:solidFill>
                  <a:srgbClr val="002060"/>
                </a:solidFill>
                <a:latin typeface="굴림" panose="020B0600000101010101" pitchFamily="50" charset="-127"/>
                <a:ea typeface="굴림" panose="020B0600000101010101" pitchFamily="50" charset="-127"/>
              </a:rPr>
              <a:t>能力</a:t>
            </a:r>
            <a:r>
              <a:rPr lang="ja-JP" altLang="en-US" sz="3200" b="1" kern="0" dirty="0">
                <a:solidFill>
                  <a:srgbClr val="002060"/>
                </a:solidFill>
                <a:latin typeface="굴림" panose="020B0600000101010101" pitchFamily="50" charset="-127"/>
                <a:ea typeface="굴림" panose="020B0600000101010101" pitchFamily="50" charset="-127"/>
              </a:rPr>
              <a:t>と</a:t>
            </a:r>
            <a:r>
              <a:rPr lang="ko-KR" altLang="en-US" sz="3200" b="1" kern="0" dirty="0">
                <a:solidFill>
                  <a:srgbClr val="002060"/>
                </a:solidFill>
                <a:latin typeface="굴림" panose="020B0600000101010101" pitchFamily="50" charset="-127"/>
                <a:ea typeface="굴림" panose="020B0600000101010101" pitchFamily="50" charset="-127"/>
              </a:rPr>
              <a:t>信仰</a:t>
            </a:r>
            <a:endParaRPr lang="en-US" altLang="ko-KR" sz="3200" b="1" kern="0" dirty="0">
              <a:solidFill>
                <a:srgbClr val="002060"/>
              </a:solidFill>
              <a:latin typeface="굴림" panose="020B0600000101010101" pitchFamily="50" charset="-127"/>
              <a:ea typeface="굴림" panose="020B0600000101010101" pitchFamily="50" charset="-127"/>
            </a:endParaRPr>
          </a:p>
          <a:p>
            <a:pPr marL="571500" indent="-571500" algn="just" fontAlgn="base">
              <a:buFont typeface="Wingdings" panose="05000000000000000000" pitchFamily="2" charset="2"/>
              <a:buChar char="l"/>
            </a:pPr>
            <a:endParaRPr lang="en-US" altLang="ko-KR" sz="3200" b="1" kern="0" dirty="0">
              <a:solidFill>
                <a:srgbClr val="002060"/>
              </a:solidFill>
              <a:latin typeface="굴림" panose="020B0600000101010101" pitchFamily="50" charset="-127"/>
              <a:ea typeface="굴림" panose="020B0600000101010101" pitchFamily="50" charset="-127"/>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srgbClr val="000000"/>
                </a:solidFill>
                <a:effectLst/>
                <a:uLnTx/>
                <a:uFillTx/>
                <a:latin typeface="굴림" panose="020B0600000101010101" pitchFamily="50" charset="-127"/>
                <a:ea typeface="굴림" panose="020B0600000101010101" pitchFamily="50" charset="-127"/>
                <a:cs typeface="+mn-cs"/>
              </a:rPr>
              <a:t>부산에 그리스도의교회 개척</a:t>
            </a:r>
            <a:r>
              <a:rPr kumimoji="0" lang="en-US" altLang="ko-KR" sz="3200" b="1" i="0" u="none" strike="noStrike" kern="0" cap="none" spc="0" normalizeH="0" baseline="0" noProof="0" dirty="0">
                <a:ln>
                  <a:noFill/>
                </a:ln>
                <a:solidFill>
                  <a:srgbClr val="000000"/>
                </a:solidFill>
                <a:effectLst/>
                <a:uLnTx/>
                <a:uFillTx/>
                <a:latin typeface="굴림" panose="020B0600000101010101" pitchFamily="50" charset="-127"/>
                <a:ea typeface="굴림" panose="020B0600000101010101" pitchFamily="50" charset="-127"/>
                <a:cs typeface="+mn-cs"/>
              </a:rPr>
              <a:t> </a:t>
            </a: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Alex Bills, Richard Lash, </a:t>
            </a:r>
            <a:r>
              <a:rPr kumimoji="0" lang="en-US" altLang="ko-KR" sz="3200" b="1" i="0" u="sng"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Mark Maxey</a:t>
            </a:r>
            <a:r>
              <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 Harold Sims, Martin Clark</a:t>
            </a:r>
            <a:r>
              <a:rPr kumimoji="0" lang="ko-KR" altLang="en-US"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rPr>
              <a:t>의 도움</a:t>
            </a:r>
            <a:endParaRPr kumimoji="0" lang="en-US" altLang="ko-KR" sz="3200" b="1" i="0" u="none" strike="noStrike" kern="0" cap="none" spc="0" normalizeH="0" baseline="0" noProof="0" dirty="0">
              <a:ln>
                <a:noFill/>
              </a:ln>
              <a:solidFill>
                <a:prstClr val="black"/>
              </a:solidFill>
              <a:effectLst/>
              <a:uLnTx/>
              <a:uFillTx/>
              <a:latin typeface="굴림" panose="020B0600000101010101" pitchFamily="50" charset="-127"/>
              <a:ea typeface="굴림" panose="020B0600000101010101" pitchFamily="50" charset="-127"/>
              <a:cs typeface="+mn-cs"/>
            </a:endParaRP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srgbClr val="000000"/>
                </a:solidFill>
                <a:effectLst/>
                <a:uLnTx/>
                <a:uFillTx/>
                <a:latin typeface="굴림" panose="020B0600000101010101" pitchFamily="50" charset="-127"/>
                <a:ea typeface="굴림" panose="020B0600000101010101" pitchFamily="50" charset="-127"/>
                <a:cs typeface="+mn-cs"/>
              </a:rPr>
              <a:t>명망 높은 처가식구들의 헌신</a:t>
            </a:r>
            <a:r>
              <a:rPr kumimoji="0" lang="en-US" altLang="ko-KR" sz="3200" b="1" i="0" u="none" strike="noStrike" kern="0" cap="none" spc="0" normalizeH="0" baseline="0" noProof="0" dirty="0">
                <a:ln>
                  <a:noFill/>
                </a:ln>
                <a:solidFill>
                  <a:srgbClr val="000000"/>
                </a:solidFill>
                <a:effectLst/>
                <a:uLnTx/>
                <a:uFillTx/>
                <a:latin typeface="굴림" panose="020B0600000101010101" pitchFamily="50" charset="-127"/>
                <a:ea typeface="굴림" panose="020B0600000101010101" pitchFamily="50" charset="-127"/>
                <a:cs typeface="+mn-cs"/>
              </a:rPr>
              <a:t> </a:t>
            </a:r>
          </a:p>
          <a:p>
            <a:pPr marL="457200" marR="0" lvl="0" indent="-457200" algn="just" defTabSz="914400" rtl="0" eaLnBrk="1" fontAlgn="base" latinLnBrk="0" hangingPunct="1">
              <a:lnSpc>
                <a:spcPct val="100000"/>
              </a:lnSpc>
              <a:spcBef>
                <a:spcPts val="0"/>
              </a:spcBef>
              <a:spcAft>
                <a:spcPts val="0"/>
              </a:spcAft>
              <a:buClrTx/>
              <a:buSzTx/>
              <a:buFont typeface="Wingdings" panose="05000000000000000000" pitchFamily="2" charset="2"/>
              <a:buChar char="l"/>
              <a:tabLst/>
              <a:defRPr/>
            </a:pPr>
            <a:r>
              <a:rPr kumimoji="0" lang="ko-KR" altLang="en-US" sz="3200" b="1" i="0" u="none" strike="noStrike" kern="0" cap="none" spc="0" normalizeH="0" baseline="0" noProof="0" dirty="0">
                <a:ln>
                  <a:noFill/>
                </a:ln>
                <a:solidFill>
                  <a:srgbClr val="000000"/>
                </a:solidFill>
                <a:effectLst/>
                <a:uLnTx/>
                <a:uFillTx/>
                <a:latin typeface="굴림" panose="020B0600000101010101" pitchFamily="50" charset="-127"/>
                <a:ea typeface="굴림" panose="020B0600000101010101" pitchFamily="50" charset="-127"/>
                <a:cs typeface="+mn-cs"/>
              </a:rPr>
              <a:t>장성만 목사 자신의 능력과 신앙</a:t>
            </a:r>
            <a:endParaRPr lang="en-US" altLang="ko-KR" sz="3200" b="1" kern="0" dirty="0">
              <a:solidFill>
                <a:srgbClr val="002060"/>
              </a:solidFill>
              <a:latin typeface="굴림" panose="020B0600000101010101" pitchFamily="50" charset="-127"/>
              <a:ea typeface="굴림" panose="020B0600000101010101" pitchFamily="50" charset="-127"/>
            </a:endParaRPr>
          </a:p>
        </p:txBody>
      </p:sp>
      <p:sp>
        <p:nvSpPr>
          <p:cNvPr id="4" name="사각형: 모서리가 접힌 도형 3">
            <a:extLst>
              <a:ext uri="{FF2B5EF4-FFF2-40B4-BE49-F238E27FC236}">
                <a16:creationId xmlns:a16="http://schemas.microsoft.com/office/drawing/2014/main" id="{DAF5FA94-6DB3-5AB3-045F-D4E415C235EB}"/>
              </a:ext>
            </a:extLst>
          </p:cNvPr>
          <p:cNvSpPr/>
          <p:nvPr/>
        </p:nvSpPr>
        <p:spPr>
          <a:xfrm>
            <a:off x="1865530" y="548680"/>
            <a:ext cx="9613068" cy="6094596"/>
          </a:xfrm>
          <a:prstGeom prst="foldedCorner">
            <a:avLst/>
          </a:prstGeom>
          <a:solidFill>
            <a:schemeClr val="bg1">
              <a:alpha val="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743478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Shape 16">
            <a:extLst>
              <a:ext uri="{FF2B5EF4-FFF2-40B4-BE49-F238E27FC236}">
                <a16:creationId xmlns:a16="http://schemas.microsoft.com/office/drawing/2014/main" id="{1284CA7F-B696-4085-84C6-CD668817E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50278" cy="3400925"/>
          </a:xfrm>
          <a:custGeom>
            <a:avLst/>
            <a:gdLst>
              <a:gd name="connsiteX0" fmla="*/ 0 w 6050278"/>
              <a:gd name="connsiteY0" fmla="*/ 0 h 3400925"/>
              <a:gd name="connsiteX1" fmla="*/ 6050278 w 6050278"/>
              <a:gd name="connsiteY1" fmla="*/ 0 h 3400925"/>
              <a:gd name="connsiteX2" fmla="*/ 6050278 w 6050278"/>
              <a:gd name="connsiteY2" fmla="*/ 1827306 h 3400925"/>
              <a:gd name="connsiteX3" fmla="*/ 3892296 w 6050278"/>
              <a:gd name="connsiteY3" fmla="*/ 1827306 h 3400925"/>
              <a:gd name="connsiteX4" fmla="*/ 3892296 w 6050278"/>
              <a:gd name="connsiteY4" fmla="*/ 3400925 h 3400925"/>
              <a:gd name="connsiteX5" fmla="*/ 0 w 6050278"/>
              <a:gd name="connsiteY5" fmla="*/ 3400925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1827306"/>
                </a:lnTo>
                <a:lnTo>
                  <a:pt x="3892296" y="1827306"/>
                </a:lnTo>
                <a:lnTo>
                  <a:pt x="3892296" y="3400925"/>
                </a:lnTo>
                <a:lnTo>
                  <a:pt x="0" y="34009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그림 7" descr="텍스트, 의류, 사람, 야외이(가) 표시된 사진&#10;&#10;자동 생성된 설명">
            <a:extLst>
              <a:ext uri="{FF2B5EF4-FFF2-40B4-BE49-F238E27FC236}">
                <a16:creationId xmlns:a16="http://schemas.microsoft.com/office/drawing/2014/main" id="{2375142A-E8E8-CC63-BBED-1166E3163C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6259" y="643467"/>
            <a:ext cx="1601489" cy="2435726"/>
          </a:xfrm>
          <a:prstGeom prst="rect">
            <a:avLst/>
          </a:prstGeom>
        </p:spPr>
      </p:pic>
      <p:sp>
        <p:nvSpPr>
          <p:cNvPr id="19" name="Freeform: Shape 18">
            <a:extLst>
              <a:ext uri="{FF2B5EF4-FFF2-40B4-BE49-F238E27FC236}">
                <a16:creationId xmlns:a16="http://schemas.microsoft.com/office/drawing/2014/main" id="{858A10F4-B847-4777-BC82-782F6FB36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1"/>
            <a:ext cx="6050278" cy="3400925"/>
          </a:xfrm>
          <a:custGeom>
            <a:avLst/>
            <a:gdLst>
              <a:gd name="connsiteX0" fmla="*/ 0 w 6050278"/>
              <a:gd name="connsiteY0" fmla="*/ 0 h 3400925"/>
              <a:gd name="connsiteX1" fmla="*/ 6050278 w 6050278"/>
              <a:gd name="connsiteY1" fmla="*/ 0 h 3400925"/>
              <a:gd name="connsiteX2" fmla="*/ 6050278 w 6050278"/>
              <a:gd name="connsiteY2" fmla="*/ 3400925 h 3400925"/>
              <a:gd name="connsiteX3" fmla="*/ 2157982 w 6050278"/>
              <a:gd name="connsiteY3" fmla="*/ 3400925 h 3400925"/>
              <a:gd name="connsiteX4" fmla="*/ 2157982 w 6050278"/>
              <a:gd name="connsiteY4" fmla="*/ 1827306 h 3400925"/>
              <a:gd name="connsiteX5" fmla="*/ 0 w 6050278"/>
              <a:gd name="connsiteY5" fmla="*/ 1827306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3400925"/>
                </a:lnTo>
                <a:lnTo>
                  <a:pt x="2157982" y="3400925"/>
                </a:lnTo>
                <a:lnTo>
                  <a:pt x="2157982" y="1827306"/>
                </a:lnTo>
                <a:lnTo>
                  <a:pt x="0" y="182730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0">
            <a:extLst>
              <a:ext uri="{FF2B5EF4-FFF2-40B4-BE49-F238E27FC236}">
                <a16:creationId xmlns:a16="http://schemas.microsoft.com/office/drawing/2014/main" id="{8883B597-C9A1-46EF-AB6B-71DF0B1ED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89159"/>
            <a:ext cx="6050278" cy="3368841"/>
          </a:xfrm>
          <a:custGeom>
            <a:avLst/>
            <a:gdLst>
              <a:gd name="connsiteX0" fmla="*/ 0 w 6050278"/>
              <a:gd name="connsiteY0" fmla="*/ 0 h 3368841"/>
              <a:gd name="connsiteX1" fmla="*/ 3892296 w 6050278"/>
              <a:gd name="connsiteY1" fmla="*/ 0 h 3368841"/>
              <a:gd name="connsiteX2" fmla="*/ 3892296 w 6050278"/>
              <a:gd name="connsiteY2" fmla="*/ 1541535 h 3368841"/>
              <a:gd name="connsiteX3" fmla="*/ 6050278 w 6050278"/>
              <a:gd name="connsiteY3" fmla="*/ 1541535 h 3368841"/>
              <a:gd name="connsiteX4" fmla="*/ 6050278 w 6050278"/>
              <a:gd name="connsiteY4" fmla="*/ 3368841 h 3368841"/>
              <a:gd name="connsiteX5" fmla="*/ 0 w 6050278"/>
              <a:gd name="connsiteY5" fmla="*/ 3368841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0" y="0"/>
                </a:moveTo>
                <a:lnTo>
                  <a:pt x="3892296" y="0"/>
                </a:lnTo>
                <a:lnTo>
                  <a:pt x="3892296" y="1541535"/>
                </a:lnTo>
                <a:lnTo>
                  <a:pt x="6050278" y="1541535"/>
                </a:lnTo>
                <a:lnTo>
                  <a:pt x="6050278" y="3368841"/>
                </a:lnTo>
                <a:lnTo>
                  <a:pt x="0" y="33688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그림 11" descr="의류, 사람, 인간의 얼굴, 복고 스타일이(가) 표시된 사진&#10;&#10;자동 생성된 설명">
            <a:extLst>
              <a:ext uri="{FF2B5EF4-FFF2-40B4-BE49-F238E27FC236}">
                <a16:creationId xmlns:a16="http://schemas.microsoft.com/office/drawing/2014/main" id="{5273F061-E51A-E2B1-F23D-D04D8CE43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929" y="3826725"/>
            <a:ext cx="2696148" cy="2399572"/>
          </a:xfrm>
          <a:prstGeom prst="rect">
            <a:avLst/>
          </a:prstGeom>
        </p:spPr>
      </p:pic>
      <p:sp>
        <p:nvSpPr>
          <p:cNvPr id="31" name="Freeform: Shape 22">
            <a:extLst>
              <a:ext uri="{FF2B5EF4-FFF2-40B4-BE49-F238E27FC236}">
                <a16:creationId xmlns:a16="http://schemas.microsoft.com/office/drawing/2014/main" id="{A0B38421-369F-445C-9543-5BC17BC09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3489159"/>
            <a:ext cx="6050278" cy="3368841"/>
          </a:xfrm>
          <a:custGeom>
            <a:avLst/>
            <a:gdLst>
              <a:gd name="connsiteX0" fmla="*/ 2157982 w 6050278"/>
              <a:gd name="connsiteY0" fmla="*/ 0 h 3368841"/>
              <a:gd name="connsiteX1" fmla="*/ 6050278 w 6050278"/>
              <a:gd name="connsiteY1" fmla="*/ 0 h 3368841"/>
              <a:gd name="connsiteX2" fmla="*/ 6050278 w 6050278"/>
              <a:gd name="connsiteY2" fmla="*/ 3368841 h 3368841"/>
              <a:gd name="connsiteX3" fmla="*/ 0 w 6050278"/>
              <a:gd name="connsiteY3" fmla="*/ 3368841 h 3368841"/>
              <a:gd name="connsiteX4" fmla="*/ 0 w 6050278"/>
              <a:gd name="connsiteY4" fmla="*/ 1541535 h 3368841"/>
              <a:gd name="connsiteX5" fmla="*/ 2157982 w 6050278"/>
              <a:gd name="connsiteY5" fmla="*/ 1541535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2157982" y="0"/>
                </a:moveTo>
                <a:lnTo>
                  <a:pt x="6050278" y="0"/>
                </a:lnTo>
                <a:lnTo>
                  <a:pt x="6050278" y="3368841"/>
                </a:lnTo>
                <a:lnTo>
                  <a:pt x="0" y="3368841"/>
                </a:lnTo>
                <a:lnTo>
                  <a:pt x="0" y="1541535"/>
                </a:lnTo>
                <a:lnTo>
                  <a:pt x="2157982" y="154153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24">
            <a:extLst>
              <a:ext uri="{FF2B5EF4-FFF2-40B4-BE49-F238E27FC236}">
                <a16:creationId xmlns:a16="http://schemas.microsoft.com/office/drawing/2014/main" id="{FAA9CE81-CAF0-41E3-8E73-CAFA13A0B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3736" y="1918638"/>
            <a:ext cx="4224528" cy="3020725"/>
          </a:xfrm>
          <a:custGeom>
            <a:avLst/>
            <a:gdLst>
              <a:gd name="connsiteX0" fmla="*/ 0 w 4224528"/>
              <a:gd name="connsiteY0" fmla="*/ 0 h 3020725"/>
              <a:gd name="connsiteX1" fmla="*/ 4224528 w 4224528"/>
              <a:gd name="connsiteY1" fmla="*/ 0 h 3020725"/>
              <a:gd name="connsiteX2" fmla="*/ 4224528 w 4224528"/>
              <a:gd name="connsiteY2" fmla="*/ 3020725 h 3020725"/>
              <a:gd name="connsiteX3" fmla="*/ 0 w 4224528"/>
              <a:gd name="connsiteY3" fmla="*/ 3020725 h 3020725"/>
            </a:gdLst>
            <a:ahLst/>
            <a:cxnLst>
              <a:cxn ang="0">
                <a:pos x="connsiteX0" y="connsiteY0"/>
              </a:cxn>
              <a:cxn ang="0">
                <a:pos x="connsiteX1" y="connsiteY1"/>
              </a:cxn>
              <a:cxn ang="0">
                <a:pos x="connsiteX2" y="connsiteY2"/>
              </a:cxn>
              <a:cxn ang="0">
                <a:pos x="connsiteX3" y="connsiteY3"/>
              </a:cxn>
            </a:cxnLst>
            <a:rect l="l" t="t" r="r" b="b"/>
            <a:pathLst>
              <a:path w="4224528" h="3020725">
                <a:moveTo>
                  <a:pt x="0" y="0"/>
                </a:moveTo>
                <a:lnTo>
                  <a:pt x="4224528" y="0"/>
                </a:lnTo>
                <a:lnTo>
                  <a:pt x="4224528" y="3020725"/>
                </a:lnTo>
                <a:lnTo>
                  <a:pt x="0" y="30207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그림 3" descr="의류, 야외, 텍스트, 미소이(가) 표시된 사진&#10;&#10;자동 생성된 설명">
            <a:extLst>
              <a:ext uri="{FF2B5EF4-FFF2-40B4-BE49-F238E27FC236}">
                <a16:creationId xmlns:a16="http://schemas.microsoft.com/office/drawing/2014/main" id="{DF9128C7-B0E3-3B99-FAC9-258696E2AFE2}"/>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4315281" y="2348880"/>
            <a:ext cx="3561436" cy="2377259"/>
          </a:xfrm>
          <a:prstGeom prst="rect">
            <a:avLst/>
          </a:prstGeom>
        </p:spPr>
      </p:pic>
      <p:pic>
        <p:nvPicPr>
          <p:cNvPr id="6" name="그림 5" descr="의류, 사람, 인간의 얼굴, 미소이(가) 표시된 사진&#10;&#10;자동 생성된 설명">
            <a:extLst>
              <a:ext uri="{FF2B5EF4-FFF2-40B4-BE49-F238E27FC236}">
                <a16:creationId xmlns:a16="http://schemas.microsoft.com/office/drawing/2014/main" id="{9D5E9562-44C4-81BD-881C-2ACF365C28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6516" y="631704"/>
            <a:ext cx="1736960" cy="2420851"/>
          </a:xfrm>
          <a:prstGeom prst="rect">
            <a:avLst/>
          </a:prstGeom>
        </p:spPr>
      </p:pic>
      <p:pic>
        <p:nvPicPr>
          <p:cNvPr id="10" name="그림 9" descr="의류, 인간의 얼굴, 사람, 미소이(가) 표시된 사진&#10;&#10;자동 생성된 설명">
            <a:extLst>
              <a:ext uri="{FF2B5EF4-FFF2-40B4-BE49-F238E27FC236}">
                <a16:creationId xmlns:a16="http://schemas.microsoft.com/office/drawing/2014/main" id="{D5D98FB9-80B2-E72C-D30B-96B0D87FD6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1828" y="3810893"/>
            <a:ext cx="2706335" cy="2415404"/>
          </a:xfrm>
          <a:prstGeom prst="rect">
            <a:avLst/>
          </a:prstGeom>
        </p:spPr>
      </p:pic>
      <p:sp>
        <p:nvSpPr>
          <p:cNvPr id="14" name="TextBox 13">
            <a:extLst>
              <a:ext uri="{FF2B5EF4-FFF2-40B4-BE49-F238E27FC236}">
                <a16:creationId xmlns:a16="http://schemas.microsoft.com/office/drawing/2014/main" id="{FF377A6C-E383-6EA7-72F8-52CB050E84BB}"/>
              </a:ext>
            </a:extLst>
          </p:cNvPr>
          <p:cNvSpPr txBox="1"/>
          <p:nvPr/>
        </p:nvSpPr>
        <p:spPr>
          <a:xfrm>
            <a:off x="2984480" y="692696"/>
            <a:ext cx="2160240" cy="1077218"/>
          </a:xfrm>
          <a:prstGeom prst="rect">
            <a:avLst/>
          </a:prstGeom>
          <a:noFill/>
        </p:spPr>
        <p:txBody>
          <a:bodyPr wrap="square" rtlCol="0">
            <a:spAutoFit/>
          </a:bodyPr>
          <a:lstStyle/>
          <a:p>
            <a:r>
              <a:rPr lang="en-US" altLang="ko-KR" sz="3200" b="1" dirty="0">
                <a:solidFill>
                  <a:schemeClr val="bg1"/>
                </a:solidFill>
                <a:latin typeface="조선굵은명조" panose="02030504000101010101" pitchFamily="18" charset="-127"/>
                <a:ea typeface="조선굵은명조" panose="02030504000101010101" pitchFamily="18" charset="-127"/>
              </a:rPr>
              <a:t>Harold Sims</a:t>
            </a:r>
            <a:endParaRPr lang="ko-KR" altLang="en-US" sz="3200" b="1" dirty="0">
              <a:solidFill>
                <a:schemeClr val="bg1"/>
              </a:solidFill>
              <a:latin typeface="조선굵은명조" panose="02030504000101010101" pitchFamily="18" charset="-127"/>
              <a:ea typeface="조선굵은명조" panose="02030504000101010101" pitchFamily="18" charset="-127"/>
            </a:endParaRPr>
          </a:p>
        </p:txBody>
      </p:sp>
      <p:sp>
        <p:nvSpPr>
          <p:cNvPr id="15" name="TextBox 14">
            <a:extLst>
              <a:ext uri="{FF2B5EF4-FFF2-40B4-BE49-F238E27FC236}">
                <a16:creationId xmlns:a16="http://schemas.microsoft.com/office/drawing/2014/main" id="{ADCCAE5F-DCA6-0BB5-E0B4-8013F77491D3}"/>
              </a:ext>
            </a:extLst>
          </p:cNvPr>
          <p:cNvSpPr txBox="1"/>
          <p:nvPr/>
        </p:nvSpPr>
        <p:spPr>
          <a:xfrm>
            <a:off x="4938262" y="1836113"/>
            <a:ext cx="2525890" cy="584775"/>
          </a:xfrm>
          <a:prstGeom prst="rect">
            <a:avLst/>
          </a:prstGeom>
          <a:noFill/>
        </p:spPr>
        <p:txBody>
          <a:bodyPr wrap="square" rtlCol="0">
            <a:spAutoFit/>
          </a:bodyPr>
          <a:lstStyle/>
          <a:p>
            <a:r>
              <a:rPr lang="en-US" altLang="ko-KR" sz="3200" b="1" dirty="0">
                <a:solidFill>
                  <a:schemeClr val="bg1"/>
                </a:solidFill>
                <a:latin typeface="조선굵은명조" panose="02030504000101010101" pitchFamily="18" charset="-127"/>
                <a:ea typeface="조선굵은명조" panose="02030504000101010101" pitchFamily="18" charset="-127"/>
              </a:rPr>
              <a:t>Mark Maxey</a:t>
            </a:r>
            <a:endParaRPr lang="ko-KR" altLang="en-US" sz="3200" b="1" dirty="0">
              <a:solidFill>
                <a:schemeClr val="bg1"/>
              </a:solidFill>
              <a:latin typeface="조선굵은명조" panose="02030504000101010101" pitchFamily="18" charset="-127"/>
              <a:ea typeface="조선굵은명조" panose="02030504000101010101" pitchFamily="18" charset="-127"/>
            </a:endParaRPr>
          </a:p>
        </p:txBody>
      </p:sp>
      <p:sp>
        <p:nvSpPr>
          <p:cNvPr id="16" name="TextBox 15">
            <a:extLst>
              <a:ext uri="{FF2B5EF4-FFF2-40B4-BE49-F238E27FC236}">
                <a16:creationId xmlns:a16="http://schemas.microsoft.com/office/drawing/2014/main" id="{1FFF7EEE-21F3-0B4F-F004-F6BFB66CEAD4}"/>
              </a:ext>
            </a:extLst>
          </p:cNvPr>
          <p:cNvSpPr txBox="1"/>
          <p:nvPr/>
        </p:nvSpPr>
        <p:spPr>
          <a:xfrm>
            <a:off x="7389457" y="623590"/>
            <a:ext cx="1735615" cy="1077218"/>
          </a:xfrm>
          <a:prstGeom prst="rect">
            <a:avLst/>
          </a:prstGeom>
          <a:noFill/>
        </p:spPr>
        <p:txBody>
          <a:bodyPr wrap="square" rtlCol="0">
            <a:spAutoFit/>
          </a:bodyPr>
          <a:lstStyle/>
          <a:p>
            <a:pPr algn="r"/>
            <a:r>
              <a:rPr lang="en-US" altLang="ko-KR" sz="3200" b="1" dirty="0">
                <a:solidFill>
                  <a:schemeClr val="bg1"/>
                </a:solidFill>
                <a:latin typeface="조선굵은명조" panose="02030504000101010101" pitchFamily="18" charset="-127"/>
                <a:ea typeface="조선굵은명조" panose="02030504000101010101" pitchFamily="18" charset="-127"/>
              </a:rPr>
              <a:t>Martin Clark</a:t>
            </a:r>
            <a:endParaRPr lang="ko-KR" altLang="en-US" sz="3200" b="1" dirty="0">
              <a:solidFill>
                <a:schemeClr val="bg1"/>
              </a:solidFill>
              <a:latin typeface="조선굵은명조" panose="02030504000101010101" pitchFamily="18" charset="-127"/>
              <a:ea typeface="조선굵은명조" panose="02030504000101010101" pitchFamily="18" charset="-127"/>
            </a:endParaRPr>
          </a:p>
        </p:txBody>
      </p:sp>
      <p:sp>
        <p:nvSpPr>
          <p:cNvPr id="18" name="TextBox 17">
            <a:extLst>
              <a:ext uri="{FF2B5EF4-FFF2-40B4-BE49-F238E27FC236}">
                <a16:creationId xmlns:a16="http://schemas.microsoft.com/office/drawing/2014/main" id="{8E55BA7C-CCD9-81E0-AF24-2CF9BE846DD6}"/>
              </a:ext>
            </a:extLst>
          </p:cNvPr>
          <p:cNvSpPr txBox="1"/>
          <p:nvPr/>
        </p:nvSpPr>
        <p:spPr>
          <a:xfrm>
            <a:off x="7389456" y="5115207"/>
            <a:ext cx="1154815" cy="1077218"/>
          </a:xfrm>
          <a:prstGeom prst="rect">
            <a:avLst/>
          </a:prstGeom>
          <a:noFill/>
        </p:spPr>
        <p:txBody>
          <a:bodyPr wrap="square" rtlCol="0">
            <a:spAutoFit/>
          </a:bodyPr>
          <a:lstStyle/>
          <a:p>
            <a:pPr algn="r"/>
            <a:r>
              <a:rPr lang="en-US" altLang="ko-KR" sz="3200" b="1" dirty="0">
                <a:solidFill>
                  <a:schemeClr val="bg1"/>
                </a:solidFill>
                <a:latin typeface="조선굵은명조" panose="02030504000101010101" pitchFamily="18" charset="-127"/>
                <a:ea typeface="조선굵은명조" panose="02030504000101010101" pitchFamily="18" charset="-127"/>
              </a:rPr>
              <a:t>Dick Lash</a:t>
            </a:r>
            <a:endParaRPr lang="ko-KR" altLang="en-US" sz="3200" b="1" dirty="0">
              <a:solidFill>
                <a:schemeClr val="bg1"/>
              </a:solidFill>
              <a:latin typeface="조선굵은명조" panose="02030504000101010101" pitchFamily="18" charset="-127"/>
              <a:ea typeface="조선굵은명조" panose="02030504000101010101" pitchFamily="18" charset="-127"/>
            </a:endParaRPr>
          </a:p>
        </p:txBody>
      </p:sp>
      <p:sp>
        <p:nvSpPr>
          <p:cNvPr id="20" name="TextBox 19">
            <a:extLst>
              <a:ext uri="{FF2B5EF4-FFF2-40B4-BE49-F238E27FC236}">
                <a16:creationId xmlns:a16="http://schemas.microsoft.com/office/drawing/2014/main" id="{60332F90-FF2D-CA96-AC3D-62D4EC46B562}"/>
              </a:ext>
            </a:extLst>
          </p:cNvPr>
          <p:cNvSpPr txBox="1"/>
          <p:nvPr/>
        </p:nvSpPr>
        <p:spPr>
          <a:xfrm>
            <a:off x="3510648" y="5026511"/>
            <a:ext cx="1073184" cy="1077218"/>
          </a:xfrm>
          <a:prstGeom prst="rect">
            <a:avLst/>
          </a:prstGeom>
          <a:noFill/>
        </p:spPr>
        <p:txBody>
          <a:bodyPr wrap="square" rtlCol="0">
            <a:spAutoFit/>
          </a:bodyPr>
          <a:lstStyle/>
          <a:p>
            <a:r>
              <a:rPr lang="en-US" altLang="ko-KR" sz="3200" b="1" dirty="0">
                <a:solidFill>
                  <a:schemeClr val="bg1"/>
                </a:solidFill>
                <a:latin typeface="조선굵은명조" panose="02030504000101010101" pitchFamily="18" charset="-127"/>
                <a:ea typeface="조선굵은명조" panose="02030504000101010101" pitchFamily="18" charset="-127"/>
              </a:rPr>
              <a:t>Alex Bills</a:t>
            </a:r>
            <a:endParaRPr lang="ko-KR" altLang="en-US" sz="3200" b="1" dirty="0">
              <a:solidFill>
                <a:schemeClr val="bg1"/>
              </a:solidFill>
              <a:latin typeface="조선굵은명조" panose="02030504000101010101" pitchFamily="18" charset="-127"/>
              <a:ea typeface="조선굵은명조" panose="02030504000101010101" pitchFamily="18" charset="-127"/>
            </a:endParaRPr>
          </a:p>
        </p:txBody>
      </p:sp>
      <p:sp>
        <p:nvSpPr>
          <p:cNvPr id="2" name="TextBox 1">
            <a:extLst>
              <a:ext uri="{FF2B5EF4-FFF2-40B4-BE49-F238E27FC236}">
                <a16:creationId xmlns:a16="http://schemas.microsoft.com/office/drawing/2014/main" id="{74C45690-6844-6E33-761F-28D05E8E3341}"/>
              </a:ext>
            </a:extLst>
          </p:cNvPr>
          <p:cNvSpPr txBox="1"/>
          <p:nvPr/>
        </p:nvSpPr>
        <p:spPr>
          <a:xfrm>
            <a:off x="5206125" y="4643844"/>
            <a:ext cx="1825979" cy="369332"/>
          </a:xfrm>
          <a:prstGeom prst="rect">
            <a:avLst/>
          </a:prstGeom>
          <a:noFill/>
        </p:spPr>
        <p:txBody>
          <a:bodyPr wrap="square" rtlCol="0">
            <a:spAutoFit/>
          </a:bodyPr>
          <a:lstStyle/>
          <a:p>
            <a:r>
              <a:rPr lang="en-US" altLang="ko-KR" b="1" dirty="0">
                <a:solidFill>
                  <a:schemeClr val="bg1"/>
                </a:solidFill>
                <a:latin typeface="조선굵은명조" panose="02030504000101010101" pitchFamily="18" charset="-127"/>
                <a:ea typeface="조선굵은명조" panose="02030504000101010101" pitchFamily="18" charset="-127"/>
              </a:rPr>
              <a:t>1961</a:t>
            </a:r>
            <a:r>
              <a:rPr lang="ko-KR" altLang="en-US" b="1" dirty="0">
                <a:solidFill>
                  <a:schemeClr val="bg1"/>
                </a:solidFill>
                <a:latin typeface="조선굵은명조" panose="02030504000101010101" pitchFamily="18" charset="-127"/>
                <a:ea typeface="조선굵은명조" panose="02030504000101010101" pitchFamily="18" charset="-127"/>
              </a:rPr>
              <a:t>年</a:t>
            </a:r>
            <a:r>
              <a:rPr lang="en-US" altLang="ko-KR" b="1" dirty="0">
                <a:solidFill>
                  <a:schemeClr val="bg1"/>
                </a:solidFill>
                <a:latin typeface="조선굵은명조" panose="02030504000101010101" pitchFamily="18" charset="-127"/>
                <a:ea typeface="조선굵은명조" panose="02030504000101010101" pitchFamily="18" charset="-127"/>
              </a:rPr>
              <a:t>5</a:t>
            </a:r>
            <a:r>
              <a:rPr lang="ko-KR" altLang="en-US" b="1" dirty="0">
                <a:solidFill>
                  <a:schemeClr val="bg1"/>
                </a:solidFill>
                <a:latin typeface="조선굵은명조" panose="02030504000101010101" pitchFamily="18" charset="-127"/>
                <a:ea typeface="조선굵은명조" panose="02030504000101010101" pitchFamily="18" charset="-127"/>
              </a:rPr>
              <a:t>月末 鹿屋</a:t>
            </a:r>
          </a:p>
        </p:txBody>
      </p:sp>
      <p:sp>
        <p:nvSpPr>
          <p:cNvPr id="3" name="TextBox 2">
            <a:extLst>
              <a:ext uri="{FF2B5EF4-FFF2-40B4-BE49-F238E27FC236}">
                <a16:creationId xmlns:a16="http://schemas.microsoft.com/office/drawing/2014/main" id="{01800E7D-4781-9AB4-899D-88AE126F2AE5}"/>
              </a:ext>
            </a:extLst>
          </p:cNvPr>
          <p:cNvSpPr txBox="1"/>
          <p:nvPr/>
        </p:nvSpPr>
        <p:spPr>
          <a:xfrm>
            <a:off x="8760296" y="2987660"/>
            <a:ext cx="2706334" cy="369332"/>
          </a:xfrm>
          <a:prstGeom prst="rect">
            <a:avLst/>
          </a:prstGeom>
          <a:noFill/>
        </p:spPr>
        <p:txBody>
          <a:bodyPr wrap="square" rtlCol="0">
            <a:spAutoFit/>
          </a:bodyPr>
          <a:lstStyle/>
          <a:p>
            <a:r>
              <a:rPr lang="en-US" altLang="ko-KR" b="1" dirty="0">
                <a:solidFill>
                  <a:schemeClr val="bg1"/>
                </a:solidFill>
                <a:latin typeface="조선굵은명조" panose="02030504000101010101" pitchFamily="18" charset="-127"/>
                <a:ea typeface="조선굵은명조" panose="02030504000101010101" pitchFamily="18" charset="-127"/>
              </a:rPr>
              <a:t>1961</a:t>
            </a:r>
            <a:r>
              <a:rPr lang="ko-KR" altLang="en-US" b="1" dirty="0">
                <a:solidFill>
                  <a:schemeClr val="bg1"/>
                </a:solidFill>
                <a:latin typeface="조선굵은명조" panose="02030504000101010101" pitchFamily="18" charset="-127"/>
                <a:ea typeface="조선굵은명조" panose="02030504000101010101" pitchFamily="18" charset="-127"/>
              </a:rPr>
              <a:t>年</a:t>
            </a:r>
            <a:r>
              <a:rPr lang="en-US" altLang="ko-KR" b="1" dirty="0">
                <a:solidFill>
                  <a:schemeClr val="bg1"/>
                </a:solidFill>
                <a:latin typeface="조선굵은명조" panose="02030504000101010101" pitchFamily="18" charset="-127"/>
                <a:ea typeface="조선굵은명조" panose="02030504000101010101" pitchFamily="18" charset="-127"/>
              </a:rPr>
              <a:t>6</a:t>
            </a:r>
            <a:r>
              <a:rPr lang="ko-KR" altLang="en-US" b="1" dirty="0">
                <a:solidFill>
                  <a:schemeClr val="bg1"/>
                </a:solidFill>
                <a:latin typeface="조선굵은명조" panose="02030504000101010101" pitchFamily="18" charset="-127"/>
                <a:ea typeface="조선굵은명조" panose="02030504000101010101" pitchFamily="18" charset="-127"/>
              </a:rPr>
              <a:t>月頃 大阪聖書大学</a:t>
            </a:r>
          </a:p>
        </p:txBody>
      </p:sp>
      <p:sp>
        <p:nvSpPr>
          <p:cNvPr id="5" name="TextBox 4">
            <a:extLst>
              <a:ext uri="{FF2B5EF4-FFF2-40B4-BE49-F238E27FC236}">
                <a16:creationId xmlns:a16="http://schemas.microsoft.com/office/drawing/2014/main" id="{AE728498-E5AF-A7B6-C973-ED03DEFADA99}"/>
              </a:ext>
            </a:extLst>
          </p:cNvPr>
          <p:cNvSpPr txBox="1"/>
          <p:nvPr/>
        </p:nvSpPr>
        <p:spPr>
          <a:xfrm>
            <a:off x="9408368" y="6185034"/>
            <a:ext cx="1736960" cy="369332"/>
          </a:xfrm>
          <a:prstGeom prst="rect">
            <a:avLst/>
          </a:prstGeom>
          <a:noFill/>
        </p:spPr>
        <p:txBody>
          <a:bodyPr wrap="square" rtlCol="0">
            <a:spAutoFit/>
          </a:bodyPr>
          <a:lstStyle/>
          <a:p>
            <a:r>
              <a:rPr lang="en-US" altLang="ko-KR" b="1" dirty="0">
                <a:solidFill>
                  <a:schemeClr val="bg1"/>
                </a:solidFill>
                <a:latin typeface="조선굵은명조" panose="02030504000101010101" pitchFamily="18" charset="-127"/>
                <a:ea typeface="조선굵은명조" panose="02030504000101010101" pitchFamily="18" charset="-127"/>
              </a:rPr>
              <a:t>1971</a:t>
            </a:r>
            <a:r>
              <a:rPr lang="ko-KR" altLang="en-US" b="1" dirty="0">
                <a:solidFill>
                  <a:schemeClr val="bg1"/>
                </a:solidFill>
                <a:latin typeface="조선굵은명조" panose="02030504000101010101" pitchFamily="18" charset="-127"/>
                <a:ea typeface="조선굵은명조" panose="02030504000101010101" pitchFamily="18" charset="-127"/>
              </a:rPr>
              <a:t>年</a:t>
            </a:r>
            <a:r>
              <a:rPr lang="en-US" altLang="ko-KR" b="1" dirty="0">
                <a:solidFill>
                  <a:schemeClr val="bg1"/>
                </a:solidFill>
                <a:latin typeface="조선굵은명조" panose="02030504000101010101" pitchFamily="18" charset="-127"/>
                <a:ea typeface="조선굵은명조" panose="02030504000101010101" pitchFamily="18" charset="-127"/>
              </a:rPr>
              <a:t>7</a:t>
            </a:r>
            <a:r>
              <a:rPr lang="ko-KR" altLang="en-US" b="1" dirty="0">
                <a:solidFill>
                  <a:schemeClr val="bg1"/>
                </a:solidFill>
                <a:latin typeface="조선굵은명조" panose="02030504000101010101" pitchFamily="18" charset="-127"/>
                <a:ea typeface="조선굵은명조" panose="02030504000101010101" pitchFamily="18" charset="-127"/>
              </a:rPr>
              <a:t>月</a:t>
            </a:r>
            <a:r>
              <a:rPr lang="en-US" altLang="ko-KR" b="1" dirty="0">
                <a:solidFill>
                  <a:schemeClr val="bg1"/>
                </a:solidFill>
                <a:latin typeface="조선굵은명조" panose="02030504000101010101" pitchFamily="18" charset="-127"/>
                <a:ea typeface="조선굵은명조" panose="02030504000101010101" pitchFamily="18" charset="-127"/>
              </a:rPr>
              <a:t>15</a:t>
            </a:r>
            <a:r>
              <a:rPr lang="ko-KR" altLang="en-US" b="1" dirty="0">
                <a:solidFill>
                  <a:schemeClr val="bg1"/>
                </a:solidFill>
                <a:latin typeface="조선굵은명조" panose="02030504000101010101" pitchFamily="18" charset="-127"/>
                <a:ea typeface="조선굵은명조" panose="02030504000101010101" pitchFamily="18" charset="-127"/>
              </a:rPr>
              <a:t>日</a:t>
            </a:r>
          </a:p>
        </p:txBody>
      </p:sp>
      <p:sp>
        <p:nvSpPr>
          <p:cNvPr id="7" name="TextBox 6">
            <a:extLst>
              <a:ext uri="{FF2B5EF4-FFF2-40B4-BE49-F238E27FC236}">
                <a16:creationId xmlns:a16="http://schemas.microsoft.com/office/drawing/2014/main" id="{8FCD92FA-DFED-8A66-DC78-32B2CA447E5A}"/>
              </a:ext>
            </a:extLst>
          </p:cNvPr>
          <p:cNvSpPr txBox="1"/>
          <p:nvPr/>
        </p:nvSpPr>
        <p:spPr>
          <a:xfrm>
            <a:off x="1487488" y="6165304"/>
            <a:ext cx="1736960" cy="369332"/>
          </a:xfrm>
          <a:prstGeom prst="rect">
            <a:avLst/>
          </a:prstGeom>
          <a:noFill/>
        </p:spPr>
        <p:txBody>
          <a:bodyPr wrap="square" rtlCol="0">
            <a:spAutoFit/>
          </a:bodyPr>
          <a:lstStyle/>
          <a:p>
            <a:r>
              <a:rPr lang="en-US" altLang="ko-KR" b="1" dirty="0">
                <a:solidFill>
                  <a:schemeClr val="bg1"/>
                </a:solidFill>
                <a:latin typeface="조선굵은명조" panose="02030504000101010101" pitchFamily="18" charset="-127"/>
                <a:ea typeface="조선굵은명조" panose="02030504000101010101" pitchFamily="18" charset="-127"/>
              </a:rPr>
              <a:t>1958</a:t>
            </a:r>
            <a:r>
              <a:rPr lang="ko-KR" altLang="en-US" b="1" dirty="0">
                <a:solidFill>
                  <a:schemeClr val="bg1"/>
                </a:solidFill>
                <a:latin typeface="조선굵은명조" panose="02030504000101010101" pitchFamily="18" charset="-127"/>
                <a:ea typeface="조선굵은명조" panose="02030504000101010101" pitchFamily="18" charset="-127"/>
              </a:rPr>
              <a:t>年</a:t>
            </a:r>
            <a:r>
              <a:rPr lang="en-US" altLang="ko-KR" b="1" dirty="0">
                <a:solidFill>
                  <a:schemeClr val="bg1"/>
                </a:solidFill>
                <a:latin typeface="조선굵은명조" panose="02030504000101010101" pitchFamily="18" charset="-127"/>
                <a:ea typeface="조선굵은명조" panose="02030504000101010101" pitchFamily="18" charset="-127"/>
              </a:rPr>
              <a:t>1</a:t>
            </a:r>
            <a:r>
              <a:rPr lang="ko-KR" altLang="en-US" b="1" dirty="0">
                <a:solidFill>
                  <a:schemeClr val="bg1"/>
                </a:solidFill>
                <a:latin typeface="조선굵은명조" panose="02030504000101010101" pitchFamily="18" charset="-127"/>
                <a:ea typeface="조선굵은명조" panose="02030504000101010101" pitchFamily="18" charset="-127"/>
              </a:rPr>
              <a:t>月</a:t>
            </a:r>
            <a:r>
              <a:rPr lang="en-US" altLang="ko-KR" b="1" dirty="0">
                <a:solidFill>
                  <a:schemeClr val="bg1"/>
                </a:solidFill>
                <a:latin typeface="조선굵은명조" panose="02030504000101010101" pitchFamily="18" charset="-127"/>
                <a:ea typeface="조선굵은명조" panose="02030504000101010101" pitchFamily="18" charset="-127"/>
              </a:rPr>
              <a:t>9</a:t>
            </a:r>
            <a:r>
              <a:rPr lang="ko-KR" altLang="en-US" b="1" dirty="0">
                <a:solidFill>
                  <a:schemeClr val="bg1"/>
                </a:solidFill>
                <a:latin typeface="조선굵은명조" panose="02030504000101010101" pitchFamily="18" charset="-127"/>
                <a:ea typeface="조선굵은명조" panose="02030504000101010101" pitchFamily="18" charset="-127"/>
              </a:rPr>
              <a:t>日</a:t>
            </a:r>
          </a:p>
        </p:txBody>
      </p:sp>
      <p:sp>
        <p:nvSpPr>
          <p:cNvPr id="9" name="TextBox 8">
            <a:extLst>
              <a:ext uri="{FF2B5EF4-FFF2-40B4-BE49-F238E27FC236}">
                <a16:creationId xmlns:a16="http://schemas.microsoft.com/office/drawing/2014/main" id="{9EC7184A-86A7-9871-9244-BE744DAA3A88}"/>
              </a:ext>
            </a:extLst>
          </p:cNvPr>
          <p:cNvSpPr txBox="1"/>
          <p:nvPr/>
        </p:nvSpPr>
        <p:spPr>
          <a:xfrm>
            <a:off x="1370594" y="3013903"/>
            <a:ext cx="1736960" cy="369332"/>
          </a:xfrm>
          <a:prstGeom prst="rect">
            <a:avLst/>
          </a:prstGeom>
          <a:noFill/>
        </p:spPr>
        <p:txBody>
          <a:bodyPr wrap="square" rtlCol="0">
            <a:spAutoFit/>
          </a:bodyPr>
          <a:lstStyle/>
          <a:p>
            <a:r>
              <a:rPr lang="en-US" altLang="ko-KR" b="1" dirty="0">
                <a:solidFill>
                  <a:schemeClr val="bg1"/>
                </a:solidFill>
                <a:latin typeface="조선굵은명조" panose="02030504000101010101" pitchFamily="18" charset="-127"/>
                <a:ea typeface="조선굵은명조" panose="02030504000101010101" pitchFamily="18" charset="-127"/>
              </a:rPr>
              <a:t>1958</a:t>
            </a:r>
            <a:r>
              <a:rPr lang="ko-KR" altLang="en-US" b="1" dirty="0">
                <a:solidFill>
                  <a:schemeClr val="bg1"/>
                </a:solidFill>
                <a:latin typeface="조선굵은명조" panose="02030504000101010101" pitchFamily="18" charset="-127"/>
                <a:ea typeface="조선굵은명조" panose="02030504000101010101" pitchFamily="18" charset="-127"/>
              </a:rPr>
              <a:t>年</a:t>
            </a:r>
            <a:r>
              <a:rPr lang="en-US" altLang="ko-KR" b="1" dirty="0">
                <a:solidFill>
                  <a:schemeClr val="bg1"/>
                </a:solidFill>
                <a:latin typeface="조선굵은명조" panose="02030504000101010101" pitchFamily="18" charset="-127"/>
                <a:ea typeface="조선굵은명조" panose="02030504000101010101" pitchFamily="18" charset="-127"/>
              </a:rPr>
              <a:t>11</a:t>
            </a:r>
            <a:r>
              <a:rPr lang="ko-KR" altLang="en-US" b="1" dirty="0">
                <a:solidFill>
                  <a:schemeClr val="bg1"/>
                </a:solidFill>
                <a:latin typeface="조선굵은명조" panose="02030504000101010101" pitchFamily="18" charset="-127"/>
                <a:ea typeface="조선굵은명조" panose="02030504000101010101" pitchFamily="18" charset="-127"/>
              </a:rPr>
              <a:t>月頃</a:t>
            </a:r>
          </a:p>
        </p:txBody>
      </p:sp>
      <p:sp>
        <p:nvSpPr>
          <p:cNvPr id="13" name="TextBox 12">
            <a:extLst>
              <a:ext uri="{FF2B5EF4-FFF2-40B4-BE49-F238E27FC236}">
                <a16:creationId xmlns:a16="http://schemas.microsoft.com/office/drawing/2014/main" id="{1FCC67AF-692C-E10A-2314-90B21214EAB4}"/>
              </a:ext>
            </a:extLst>
          </p:cNvPr>
          <p:cNvSpPr txBox="1"/>
          <p:nvPr/>
        </p:nvSpPr>
        <p:spPr>
          <a:xfrm>
            <a:off x="3187840" y="1746930"/>
            <a:ext cx="743744" cy="369332"/>
          </a:xfrm>
          <a:prstGeom prst="rect">
            <a:avLst/>
          </a:prstGeom>
          <a:noFill/>
        </p:spPr>
        <p:txBody>
          <a:bodyPr wrap="square">
            <a:spAutoFit/>
          </a:bodyPr>
          <a:lstStyle/>
          <a:p>
            <a:r>
              <a:rPr lang="ko-KR" altLang="en-US" b="1" dirty="0">
                <a:solidFill>
                  <a:schemeClr val="bg1"/>
                </a:solidFill>
                <a:latin typeface="조선굵은명조" panose="02030504000101010101" pitchFamily="18" charset="-127"/>
                <a:ea typeface="조선굵은명조" panose="02030504000101010101" pitchFamily="18" charset="-127"/>
              </a:rPr>
              <a:t>釜山</a:t>
            </a:r>
          </a:p>
        </p:txBody>
      </p:sp>
      <p:sp>
        <p:nvSpPr>
          <p:cNvPr id="17" name="TextBox 16">
            <a:extLst>
              <a:ext uri="{FF2B5EF4-FFF2-40B4-BE49-F238E27FC236}">
                <a16:creationId xmlns:a16="http://schemas.microsoft.com/office/drawing/2014/main" id="{F7683375-A6AD-C2D0-5892-9B6852D8C10A}"/>
              </a:ext>
            </a:extLst>
          </p:cNvPr>
          <p:cNvSpPr txBox="1"/>
          <p:nvPr/>
        </p:nvSpPr>
        <p:spPr>
          <a:xfrm>
            <a:off x="3675368" y="5988879"/>
            <a:ext cx="743744" cy="369332"/>
          </a:xfrm>
          <a:prstGeom prst="rect">
            <a:avLst/>
          </a:prstGeom>
          <a:noFill/>
        </p:spPr>
        <p:txBody>
          <a:bodyPr wrap="square">
            <a:spAutoFit/>
          </a:bodyPr>
          <a:lstStyle/>
          <a:p>
            <a:r>
              <a:rPr lang="ko-KR" altLang="en-US" b="1" dirty="0">
                <a:solidFill>
                  <a:schemeClr val="bg1"/>
                </a:solidFill>
                <a:latin typeface="조선굵은명조" panose="02030504000101010101" pitchFamily="18" charset="-127"/>
                <a:ea typeface="조선굵은명조" panose="02030504000101010101" pitchFamily="18" charset="-127"/>
              </a:rPr>
              <a:t>釜山</a:t>
            </a:r>
          </a:p>
        </p:txBody>
      </p:sp>
      <p:sp>
        <p:nvSpPr>
          <p:cNvPr id="21" name="TextBox 20">
            <a:extLst>
              <a:ext uri="{FF2B5EF4-FFF2-40B4-BE49-F238E27FC236}">
                <a16:creationId xmlns:a16="http://schemas.microsoft.com/office/drawing/2014/main" id="{D7066640-DF8A-C187-4849-BC454CF36AD4}"/>
              </a:ext>
            </a:extLst>
          </p:cNvPr>
          <p:cNvSpPr txBox="1"/>
          <p:nvPr/>
        </p:nvSpPr>
        <p:spPr>
          <a:xfrm>
            <a:off x="7735601" y="6103729"/>
            <a:ext cx="743744" cy="369332"/>
          </a:xfrm>
          <a:prstGeom prst="rect">
            <a:avLst/>
          </a:prstGeom>
          <a:noFill/>
        </p:spPr>
        <p:txBody>
          <a:bodyPr wrap="square">
            <a:spAutoFit/>
          </a:bodyPr>
          <a:lstStyle/>
          <a:p>
            <a:r>
              <a:rPr lang="ko-KR" altLang="en-US" b="1" dirty="0">
                <a:solidFill>
                  <a:schemeClr val="bg1"/>
                </a:solidFill>
                <a:latin typeface="조선굵은명조" panose="02030504000101010101" pitchFamily="18" charset="-127"/>
                <a:ea typeface="조선굵은명조" panose="02030504000101010101" pitchFamily="18" charset="-127"/>
              </a:rPr>
              <a:t>釜山</a:t>
            </a:r>
          </a:p>
        </p:txBody>
      </p:sp>
      <p:sp>
        <p:nvSpPr>
          <p:cNvPr id="23" name="TextBox 22">
            <a:extLst>
              <a:ext uri="{FF2B5EF4-FFF2-40B4-BE49-F238E27FC236}">
                <a16:creationId xmlns:a16="http://schemas.microsoft.com/office/drawing/2014/main" id="{F0B6CC57-4432-E573-C8B2-F3F4C15E304F}"/>
              </a:ext>
            </a:extLst>
          </p:cNvPr>
          <p:cNvSpPr txBox="1"/>
          <p:nvPr/>
        </p:nvSpPr>
        <p:spPr>
          <a:xfrm>
            <a:off x="81058" y="46365"/>
            <a:ext cx="6096000" cy="646331"/>
          </a:xfrm>
          <a:prstGeom prst="rect">
            <a:avLst/>
          </a:prstGeom>
          <a:noFill/>
        </p:spPr>
        <p:txBody>
          <a:bodyPr wrap="square">
            <a:spAutoFit/>
          </a:bodyPr>
          <a:lstStyle/>
          <a:p>
            <a:r>
              <a:rPr lang="en-US" altLang="ja-JP" b="1" dirty="0">
                <a:solidFill>
                  <a:schemeClr val="bg1"/>
                </a:solidFill>
                <a:latin typeface="조선굵은명조" panose="02030504000101010101" pitchFamily="18" charset="-127"/>
                <a:ea typeface="조선굵은명조" panose="02030504000101010101" pitchFamily="18" charset="-127"/>
              </a:rPr>
              <a:t>Harold Sims</a:t>
            </a:r>
            <a:r>
              <a:rPr lang="ja-JP" altLang="en-US" b="1" dirty="0">
                <a:solidFill>
                  <a:schemeClr val="bg1"/>
                </a:solidFill>
                <a:latin typeface="조선굵은명조" panose="02030504000101010101" pitchFamily="18" charset="-127"/>
                <a:ea typeface="조선굵은명조" panose="02030504000101010101" pitchFamily="18" charset="-127"/>
              </a:rPr>
              <a:t>はソウル聖書神学校</a:t>
            </a:r>
            <a:r>
              <a:rPr lang="en-US" altLang="ja-JP" b="1" dirty="0">
                <a:solidFill>
                  <a:schemeClr val="bg1"/>
                </a:solidFill>
                <a:latin typeface="조선굵은명조" panose="02030504000101010101" pitchFamily="18" charset="-127"/>
                <a:ea typeface="조선굵은명조" panose="02030504000101010101" pitchFamily="18" charset="-127"/>
              </a:rPr>
              <a:t>6</a:t>
            </a:r>
            <a:r>
              <a:rPr lang="ja-JP" altLang="en-US" b="1" dirty="0">
                <a:solidFill>
                  <a:schemeClr val="bg1"/>
                </a:solidFill>
                <a:latin typeface="조선굵은명조" panose="02030504000101010101" pitchFamily="18" charset="-127"/>
                <a:ea typeface="조선굵은명조" panose="02030504000101010101" pitchFamily="18" charset="-127"/>
              </a:rPr>
              <a:t>週間の集中教育講義のためにソウル訪問。</a:t>
            </a:r>
            <a:endParaRPr lang="ko-KR" altLang="en-US" b="1" dirty="0">
              <a:solidFill>
                <a:schemeClr val="bg1"/>
              </a:solidFill>
              <a:latin typeface="조선굵은명조" panose="02030504000101010101" pitchFamily="18" charset="-127"/>
              <a:ea typeface="조선굵은명조" panose="02030504000101010101" pitchFamily="18" charset="-127"/>
            </a:endParaRPr>
          </a:p>
        </p:txBody>
      </p:sp>
    </p:spTree>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줄기">
  <a:themeElements>
    <a:clrScheme name="줄기">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줄기">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줄기">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TM02892315[[fn=줄기]]</Template>
  <TotalTime>8916</TotalTime>
  <Words>4120</Words>
  <Application>Microsoft Office PowerPoint</Application>
  <PresentationFormat>와이드스크린</PresentationFormat>
  <Paragraphs>208</Paragraphs>
  <Slides>48</Slides>
  <Notes>0</Notes>
  <HiddenSlides>0</HiddenSlides>
  <MMClips>0</MMClips>
  <ScaleCrop>false</ScaleCrop>
  <HeadingPairs>
    <vt:vector size="6" baseType="variant">
      <vt:variant>
        <vt:lpstr>사용한 글꼴</vt:lpstr>
      </vt:variant>
      <vt:variant>
        <vt:i4>10</vt:i4>
      </vt:variant>
      <vt:variant>
        <vt:lpstr>테마</vt:lpstr>
      </vt:variant>
      <vt:variant>
        <vt:i4>2</vt:i4>
      </vt:variant>
      <vt:variant>
        <vt:lpstr>슬라이드 제목</vt:lpstr>
      </vt:variant>
      <vt:variant>
        <vt:i4>48</vt:i4>
      </vt:variant>
    </vt:vector>
  </HeadingPairs>
  <TitlesOfParts>
    <vt:vector size="60" baseType="lpstr">
      <vt:lpstr>조선굵은명조</vt:lpstr>
      <vt:lpstr>Arial</vt:lpstr>
      <vt:lpstr>Century Gothic</vt:lpstr>
      <vt:lpstr>Calibri</vt:lpstr>
      <vt:lpstr>굴림</vt:lpstr>
      <vt:lpstr>Wingdings 2</vt:lpstr>
      <vt:lpstr>맑은 고딕</vt:lpstr>
      <vt:lpstr>Wingdings</vt:lpstr>
      <vt:lpstr>Wingdings 3</vt:lpstr>
      <vt:lpstr>Calibri Light</vt:lpstr>
      <vt:lpstr>HDOfficeLightV0</vt:lpstr>
      <vt:lpstr>줄기</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조동호</dc:creator>
  <cp:lastModifiedBy>dongho cho</cp:lastModifiedBy>
  <cp:revision>447</cp:revision>
  <dcterms:created xsi:type="dcterms:W3CDTF">2017-12-04T21:13:32Z</dcterms:created>
  <dcterms:modified xsi:type="dcterms:W3CDTF">2023-09-29T03:14:25Z</dcterms:modified>
</cp:coreProperties>
</file>